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6"/>
  </p:notesMasterIdLst>
  <p:sldIdLst>
    <p:sldId id="303" r:id="rId2"/>
    <p:sldId id="302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5" r:id="rId22"/>
    <p:sldId id="323" r:id="rId23"/>
    <p:sldId id="326" r:id="rId24"/>
    <p:sldId id="327" r:id="rId25"/>
    <p:sldId id="329" r:id="rId26"/>
    <p:sldId id="328" r:id="rId27"/>
    <p:sldId id="330" r:id="rId28"/>
    <p:sldId id="331" r:id="rId29"/>
    <p:sldId id="332" r:id="rId30"/>
    <p:sldId id="333" r:id="rId31"/>
    <p:sldId id="341" r:id="rId32"/>
    <p:sldId id="334" r:id="rId33"/>
    <p:sldId id="337" r:id="rId34"/>
    <p:sldId id="338" r:id="rId35"/>
    <p:sldId id="354" r:id="rId36"/>
    <p:sldId id="339" r:id="rId37"/>
    <p:sldId id="340" r:id="rId38"/>
    <p:sldId id="352" r:id="rId39"/>
    <p:sldId id="342" r:id="rId40"/>
    <p:sldId id="343" r:id="rId41"/>
    <p:sldId id="353" r:id="rId42"/>
    <p:sldId id="344" r:id="rId43"/>
    <p:sldId id="345" r:id="rId44"/>
    <p:sldId id="347" r:id="rId45"/>
    <p:sldId id="346" r:id="rId46"/>
    <p:sldId id="351" r:id="rId47"/>
    <p:sldId id="349" r:id="rId48"/>
    <p:sldId id="350" r:id="rId49"/>
    <p:sldId id="357" r:id="rId50"/>
    <p:sldId id="361" r:id="rId51"/>
    <p:sldId id="360" r:id="rId52"/>
    <p:sldId id="359" r:id="rId53"/>
    <p:sldId id="358" r:id="rId54"/>
    <p:sldId id="355" r:id="rId55"/>
  </p:sldIdLst>
  <p:sldSz cx="9144000" cy="5143500" type="screen16x9"/>
  <p:notesSz cx="7315200" cy="9601200"/>
  <p:embeddedFontLst>
    <p:embeddedFont>
      <p:font typeface="Aharoni" panose="02010803020104030203" pitchFamily="2" charset="-79"/>
      <p:bold r:id="rId57"/>
    </p:embeddedFont>
    <p:embeddedFont>
      <p:font typeface="Cambria Math" panose="02040503050406030204" pitchFamily="18" charset="0"/>
      <p:regular r:id="rId58"/>
    </p:embeddedFont>
    <p:embeddedFont>
      <p:font typeface="Nunito" pitchFamily="2" charset="0"/>
      <p:regular r:id="rId59"/>
      <p:bold r:id="rId60"/>
      <p:italic r:id="rId61"/>
      <p:boldItalic r:id="rId62"/>
    </p:embeddedFont>
    <p:embeddedFont>
      <p:font typeface="Tahoma" panose="020B0604030504040204" pitchFamily="34" charset="0"/>
      <p:regular r:id="rId63"/>
      <p:bold r:id="rId64"/>
    </p:embeddedFont>
    <p:embeddedFont>
      <p:font typeface="Walter Turncoat" panose="020B0604020202020204" charset="0"/>
      <p:regular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65"/>
    <a:srgbClr val="FFE979"/>
    <a:srgbClr val="FFD72D"/>
    <a:srgbClr val="FFE771"/>
    <a:srgbClr val="300D02"/>
    <a:srgbClr val="172C06"/>
    <a:srgbClr val="9AE85A"/>
    <a:srgbClr val="8EE547"/>
    <a:srgbClr val="80E12F"/>
    <a:srgbClr val="76D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11" autoAdjust="0"/>
  </p:normalViewPr>
  <p:slideViewPr>
    <p:cSldViewPr snapToGrid="0">
      <p:cViewPr varScale="1">
        <p:scale>
          <a:sx n="106" d="100"/>
          <a:sy n="106" d="100"/>
        </p:scale>
        <p:origin x="7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77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30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43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6353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456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20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3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86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08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96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09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USTOM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6.xls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6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image" Target="../media/image3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openxmlformats.org/officeDocument/2006/relationships/image" Target="../media/image3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3.png"/><Relationship Id="rId7" Type="http://schemas.openxmlformats.org/officeDocument/2006/relationships/package" Target="../embeddings/Microsoft_Excel_Worksheet4.xls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6.png"/><Relationship Id="rId7" Type="http://schemas.openxmlformats.org/officeDocument/2006/relationships/package" Target="../embeddings/Microsoft_Excel_Worksheet5.xls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981CAE-8704-B66F-F821-40B089F67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48020"/>
          <a:stretch/>
        </p:blipFill>
        <p:spPr>
          <a:xfrm>
            <a:off x="4604081" y="420008"/>
            <a:ext cx="4214700" cy="4357101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</p:cNvCxnSpPr>
          <p:nvPr/>
        </p:nvCxnSpPr>
        <p:spPr>
          <a:xfrm flipH="1" flipV="1">
            <a:off x="6739459" y="323213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"/>
            <a:ext cx="6739460" cy="830204"/>
          </a:xfrm>
          <a:prstGeom prst="roundRect">
            <a:avLst/>
          </a:prstGeom>
          <a:blipFill dpi="0" rotWithShape="1">
            <a:blip r:embed="rId5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– Usability and Applicability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130400" imgH="69840" progId="Paint.Picture">
                  <p:embed/>
                </p:oleObj>
              </mc:Choice>
              <mc:Fallback>
                <p:oleObj name="Bitmap Image" r:id="rId6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780805" y="882627"/>
            <a:ext cx="4289323" cy="2867105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Road Navigation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(planning a trip or looking for a nearby gas station).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Robotics and Planning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(multiple drones flying from a central dispatcher).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Army Needs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(ballistic trajectory on multiple targets).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989ADFC-F372-3952-D1B9-475E7B5C1B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22055" y="2302712"/>
            <a:ext cx="3189339" cy="781419"/>
          </a:xfrm>
          <a:prstGeom prst="curvedConnector3">
            <a:avLst>
              <a:gd name="adj1" fmla="val 50000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44C70D0-49AC-C818-7181-55684CB3B4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31943" y="2470732"/>
            <a:ext cx="3011432" cy="623282"/>
          </a:xfrm>
          <a:prstGeom prst="curvedConnector3">
            <a:avLst>
              <a:gd name="adj1" fmla="val 52204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4C03A94F-5BDB-8549-C388-FAC00D2AD5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47448" y="2944829"/>
            <a:ext cx="2321830" cy="364691"/>
          </a:xfrm>
          <a:prstGeom prst="curvedConnector3">
            <a:avLst>
              <a:gd name="adj1" fmla="val 60481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A373D853-71FE-337D-CC1F-844DB0291831}"/>
              </a:ext>
            </a:extLst>
          </p:cNvPr>
          <p:cNvSpPr/>
          <p:nvPr/>
        </p:nvSpPr>
        <p:spPr>
          <a:xfrm>
            <a:off x="5652627" y="428808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1B3B163-2399-97C4-D009-19AF1FCD3E17}"/>
              </a:ext>
            </a:extLst>
          </p:cNvPr>
          <p:cNvSpPr/>
          <p:nvPr/>
        </p:nvSpPr>
        <p:spPr>
          <a:xfrm>
            <a:off x="5531571" y="1808193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FEA0FAB-B679-73FA-2363-F8B8E17C6788}"/>
              </a:ext>
            </a:extLst>
          </p:cNvPr>
          <p:cNvSpPr/>
          <p:nvPr/>
        </p:nvSpPr>
        <p:spPr>
          <a:xfrm>
            <a:off x="6034418" y="1151477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E3960CC-D744-E67F-F86A-9475BD357B54}"/>
              </a:ext>
            </a:extLst>
          </p:cNvPr>
          <p:cNvSpPr/>
          <p:nvPr/>
        </p:nvSpPr>
        <p:spPr>
          <a:xfrm>
            <a:off x="6334870" y="91437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83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0956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6E336-5553-127D-1EB6-98B6562A9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420" y="1217549"/>
            <a:ext cx="2158107" cy="1846628"/>
          </a:xfrm>
          <a:prstGeom prst="rect">
            <a:avLst/>
          </a:prstGeom>
        </p:spPr>
      </p:pic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8" y="1123573"/>
            <a:ext cx="3826262" cy="310634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slight advantage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over the kA* in the expanded nodes.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significant 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is the polynomial savings in a 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 calculations.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increases,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heuristic savings become more significant.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A8F91-9A35-A990-C2AD-85D79BA0727A}"/>
              </a:ext>
            </a:extLst>
          </p:cNvPr>
          <p:cNvSpPr txBox="1"/>
          <p:nvPr/>
        </p:nvSpPr>
        <p:spPr>
          <a:xfrm rot="797325">
            <a:off x="6131684" y="1626883"/>
            <a:ext cx="466955" cy="186908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600" b="1" dirty="0"/>
              <a:t>FS-kA*</a:t>
            </a:r>
            <a:endParaRPr lang="he-IL" sz="600" b="1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8CECEC0-F5B3-29D3-6F0E-782EB508D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047" y="3034444"/>
            <a:ext cx="4978854" cy="167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0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3F10F4E-A535-2355-3205-D3C9945C1D2A}"/>
              </a:ext>
            </a:extLst>
          </p:cNvPr>
          <p:cNvSpPr/>
          <p:nvPr/>
        </p:nvSpPr>
        <p:spPr>
          <a:xfrm>
            <a:off x="5751839" y="3532509"/>
            <a:ext cx="2127840" cy="1242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793A380-928F-64E5-AD0D-165CF20FD820}"/>
              </a:ext>
            </a:extLst>
          </p:cNvPr>
          <p:cNvSpPr/>
          <p:nvPr/>
        </p:nvSpPr>
        <p:spPr>
          <a:xfrm>
            <a:off x="6815455" y="3609727"/>
            <a:ext cx="1067661" cy="341076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Shared Lookup Table</a:t>
            </a:r>
            <a:endParaRPr lang="he-IL" sz="10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250C8-862B-52BF-1C4A-8191D7866067}"/>
              </a:ext>
            </a:extLst>
          </p:cNvPr>
          <p:cNvSpPr/>
          <p:nvPr/>
        </p:nvSpPr>
        <p:spPr>
          <a:xfrm>
            <a:off x="5751839" y="1547152"/>
            <a:ext cx="2127840" cy="12425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F829A0-C4D4-BA6C-CBC1-38D64643D879}"/>
              </a:ext>
            </a:extLst>
          </p:cNvPr>
          <p:cNvSpPr/>
          <p:nvPr/>
        </p:nvSpPr>
        <p:spPr>
          <a:xfrm>
            <a:off x="6036148" y="1259961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9F2F38-0E32-3FA7-C18F-CB96291E6A13}"/>
              </a:ext>
            </a:extLst>
          </p:cNvPr>
          <p:cNvSpPr/>
          <p:nvPr/>
        </p:nvSpPr>
        <p:spPr>
          <a:xfrm>
            <a:off x="7162288" y="1764974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4911BC-5790-992A-27CA-E2E0EA3A5686}"/>
              </a:ext>
            </a:extLst>
          </p:cNvPr>
          <p:cNvSpPr/>
          <p:nvPr/>
        </p:nvSpPr>
        <p:spPr>
          <a:xfrm>
            <a:off x="7162287" y="2293167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F0029B-D816-03EB-29CC-F3B5EA3E1F9B}"/>
              </a:ext>
            </a:extLst>
          </p:cNvPr>
          <p:cNvSpPr/>
          <p:nvPr/>
        </p:nvSpPr>
        <p:spPr>
          <a:xfrm>
            <a:off x="5941393" y="2040472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6656F36-8D1C-06D3-471E-5225D2DCA6D1}"/>
              </a:ext>
            </a:extLst>
          </p:cNvPr>
          <p:cNvCxnSpPr>
            <a:cxnSpLocks/>
            <a:stCxn id="30" idx="6"/>
            <a:endCxn id="22" idx="2"/>
          </p:cNvCxnSpPr>
          <p:nvPr/>
        </p:nvCxnSpPr>
        <p:spPr>
          <a:xfrm flipV="1">
            <a:off x="6442610" y="1956968"/>
            <a:ext cx="719678" cy="275498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A0F6528E-6006-7B95-DEC9-3F7B89644388}"/>
              </a:ext>
            </a:extLst>
          </p:cNvPr>
          <p:cNvCxnSpPr>
            <a:cxnSpLocks/>
            <a:stCxn id="30" idx="6"/>
            <a:endCxn id="23" idx="2"/>
          </p:cNvCxnSpPr>
          <p:nvPr/>
        </p:nvCxnSpPr>
        <p:spPr>
          <a:xfrm>
            <a:off x="6442610" y="2232466"/>
            <a:ext cx="719677" cy="252695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1" y="10956"/>
            <a:ext cx="9144001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7" y="1051003"/>
            <a:ext cx="4118015" cy="287749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actually: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transformation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kxA*, when we reverse the search direction.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and 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enhancement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share information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212D03E-8ED0-DB1E-46DC-93AAA975495E}"/>
              </a:ext>
            </a:extLst>
          </p:cNvPr>
          <p:cNvSpPr/>
          <p:nvPr/>
        </p:nvSpPr>
        <p:spPr>
          <a:xfrm>
            <a:off x="6036148" y="3245318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90A06A-4841-C940-B171-9B725A9085C3}"/>
              </a:ext>
            </a:extLst>
          </p:cNvPr>
          <p:cNvSpPr/>
          <p:nvPr/>
        </p:nvSpPr>
        <p:spPr>
          <a:xfrm>
            <a:off x="6034471" y="3736502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25A6240-4D16-1093-FE75-F13BFC0A8512}"/>
              </a:ext>
            </a:extLst>
          </p:cNvPr>
          <p:cNvSpPr/>
          <p:nvPr/>
        </p:nvSpPr>
        <p:spPr>
          <a:xfrm>
            <a:off x="6034470" y="423983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04A1721-3A05-57B5-8BCE-5B6BD01E30B7}"/>
              </a:ext>
            </a:extLst>
          </p:cNvPr>
          <p:cNvSpPr/>
          <p:nvPr/>
        </p:nvSpPr>
        <p:spPr>
          <a:xfrm>
            <a:off x="7175525" y="398259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5736B43C-3C0A-37EC-14F5-6F77BDB3099B}"/>
              </a:ext>
            </a:extLst>
          </p:cNvPr>
          <p:cNvCxnSpPr>
            <a:cxnSpLocks/>
            <a:stCxn id="53" idx="6"/>
            <a:endCxn id="56" idx="2"/>
          </p:cNvCxnSpPr>
          <p:nvPr/>
        </p:nvCxnSpPr>
        <p:spPr>
          <a:xfrm>
            <a:off x="6535688" y="3928496"/>
            <a:ext cx="639837" cy="246089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FF7DA98-DE5E-1D09-5286-AE5F6CDBB495}"/>
              </a:ext>
            </a:extLst>
          </p:cNvPr>
          <p:cNvCxnSpPr>
            <a:cxnSpLocks/>
            <a:stCxn id="54" idx="6"/>
            <a:endCxn id="56" idx="2"/>
          </p:cNvCxnSpPr>
          <p:nvPr/>
        </p:nvCxnSpPr>
        <p:spPr>
          <a:xfrm flipV="1">
            <a:off x="6535687" y="4174585"/>
            <a:ext cx="639838" cy="257240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Curved Left 69">
            <a:extLst>
              <a:ext uri="{FF2B5EF4-FFF2-40B4-BE49-F238E27FC236}">
                <a16:creationId xmlns:a16="http://schemas.microsoft.com/office/drawing/2014/main" id="{5620EDDE-3060-8FC6-9E1A-72ED737B044B}"/>
              </a:ext>
            </a:extLst>
          </p:cNvPr>
          <p:cNvSpPr/>
          <p:nvPr/>
        </p:nvSpPr>
        <p:spPr>
          <a:xfrm flipH="1">
            <a:off x="4485952" y="2003602"/>
            <a:ext cx="1268752" cy="2485182"/>
          </a:xfrm>
          <a:prstGeom prst="curvedLeftArrow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9FD60A4-3C99-5302-D1E3-7CA74264C6D5}"/>
              </a:ext>
            </a:extLst>
          </p:cNvPr>
          <p:cNvSpPr txBox="1"/>
          <p:nvPr/>
        </p:nvSpPr>
        <p:spPr>
          <a:xfrm>
            <a:off x="4869709" y="2853813"/>
            <a:ext cx="771553" cy="5770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Reverse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Sea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rch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Direction</a:t>
            </a:r>
            <a:endParaRPr lang="he-IL" sz="105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5" name="Arrow: Left 84">
            <a:extLst>
              <a:ext uri="{FF2B5EF4-FFF2-40B4-BE49-F238E27FC236}">
                <a16:creationId xmlns:a16="http://schemas.microsoft.com/office/drawing/2014/main" id="{F1B6B8D9-7667-46EF-CB7A-DFD65EE1EDC2}"/>
              </a:ext>
            </a:extLst>
          </p:cNvPr>
          <p:cNvSpPr/>
          <p:nvPr/>
        </p:nvSpPr>
        <p:spPr>
          <a:xfrm>
            <a:off x="7922219" y="3629305"/>
            <a:ext cx="1018212" cy="341076"/>
          </a:xfrm>
          <a:prstGeom prst="leftArrow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Add Feature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587070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FA5AA474-599B-E9CC-C388-98CBA188ECE6}"/>
              </a:ext>
            </a:extLst>
          </p:cNvPr>
          <p:cNvSpPr/>
          <p:nvPr/>
        </p:nvSpPr>
        <p:spPr>
          <a:xfrm rot="20644568">
            <a:off x="4302385" y="1665857"/>
            <a:ext cx="459514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E17DC78-B684-6857-5A60-6B1B84A2B76E}"/>
              </a:ext>
            </a:extLst>
          </p:cNvPr>
          <p:cNvSpPr/>
          <p:nvPr/>
        </p:nvSpPr>
        <p:spPr>
          <a:xfrm rot="18015362">
            <a:off x="5086150" y="2913611"/>
            <a:ext cx="2426785" cy="1311384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7F3D22-8D01-493F-2C6C-4B1C8C7CA41A}"/>
              </a:ext>
            </a:extLst>
          </p:cNvPr>
          <p:cNvSpPr/>
          <p:nvPr/>
        </p:nvSpPr>
        <p:spPr>
          <a:xfrm>
            <a:off x="4562171" y="2628908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435A4-1F20-F98A-886C-CACB51E414F8}"/>
              </a:ext>
            </a:extLst>
          </p:cNvPr>
          <p:cNvSpPr/>
          <p:nvPr/>
        </p:nvSpPr>
        <p:spPr>
          <a:xfrm>
            <a:off x="8081664" y="1614419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EEEC774-5FD5-3AF5-EBEB-52E9BDE88F31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63388" y="1806413"/>
            <a:ext cx="3018276" cy="1014489"/>
          </a:xfrm>
          <a:prstGeom prst="curvedConnector3">
            <a:avLst>
              <a:gd name="adj1" fmla="val 50721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334A008-D9C0-ACD3-A0EE-80D85BA26E7B}"/>
              </a:ext>
            </a:extLst>
          </p:cNvPr>
          <p:cNvSpPr/>
          <p:nvPr/>
        </p:nvSpPr>
        <p:spPr>
          <a:xfrm>
            <a:off x="5547107" y="4109551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6344FCF-04E9-A934-9BFA-D439B92D6016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6048324" y="2403987"/>
            <a:ext cx="503465" cy="1897558"/>
          </a:xfrm>
          <a:prstGeom prst="curvedConnector2">
            <a:avLst/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282846" y="1025499"/>
            <a:ext cx="4160816" cy="2756976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shares between the sub-searches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optimal paths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previous sub-searches: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allows the sub-search to know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exact    distances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directs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towards the start node.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terminates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when expands a node from a lookup table.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5601D3-CC92-D382-D552-55A752E58B04}"/>
              </a:ext>
            </a:extLst>
          </p:cNvPr>
          <p:cNvSpPr/>
          <p:nvPr/>
        </p:nvSpPr>
        <p:spPr>
          <a:xfrm rot="20594214">
            <a:off x="5825303" y="1590737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8902370-7071-CC02-4A0C-E3E16C9743B2}"/>
              </a:ext>
            </a:extLst>
          </p:cNvPr>
          <p:cNvSpPr/>
          <p:nvPr/>
        </p:nvSpPr>
        <p:spPr>
          <a:xfrm rot="20255866">
            <a:off x="5017934" y="3496095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B98A766-A378-1B66-388C-71AC467D78FD}"/>
              </a:ext>
            </a:extLst>
          </p:cNvPr>
          <p:cNvSpPr/>
          <p:nvPr/>
        </p:nvSpPr>
        <p:spPr>
          <a:xfrm rot="20594214">
            <a:off x="5166902" y="2390337"/>
            <a:ext cx="1320613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[G1]</a:t>
            </a:r>
            <a:endParaRPr lang="he-IL" sz="1000" b="1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9D93F94-9BB6-5A90-7D3A-E1FD868E5BEA}"/>
              </a:ext>
            </a:extLst>
          </p:cNvPr>
          <p:cNvSpPr/>
          <p:nvPr/>
        </p:nvSpPr>
        <p:spPr>
          <a:xfrm rot="316689">
            <a:off x="6420449" y="3197893"/>
            <a:ext cx="738019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681021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88943" y="506718"/>
            <a:ext cx="4228692" cy="3313632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superior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to FS-kA* when backward heuristics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are more effective than forward.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Asymmetric characteristics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obstacles and nodes locations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(ex: the edge effect).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8969558F-D425-26DF-4C7A-CD37189CBF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315764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325952" imgH="1440180" progId="Excel.Sheet.12">
                  <p:embed/>
                </p:oleObj>
              </mc:Choice>
              <mc:Fallback>
                <p:oleObj name="Worksheet" r:id="rId4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2A4A418D-9F9E-00D1-AEA0-2A2774340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87B582-41B2-9905-6C36-ABEC08FCEA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66BC43-DBE2-9C3C-AD3F-025360AF6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8507C9-EF14-E6D2-9EC4-E7D8BF4FDA7E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B742DF-A38D-E5AA-2DF0-F4063B9F7978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A2C91-5581-E182-7CC7-30D43377F3B3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BBB5D81-DC9E-34F3-0029-E285B2C02AFB}"/>
              </a:ext>
            </a:extLst>
          </p:cNvPr>
          <p:cNvSpPr/>
          <p:nvPr/>
        </p:nvSpPr>
        <p:spPr>
          <a:xfrm>
            <a:off x="4688113" y="854792"/>
            <a:ext cx="3541487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</a:t>
            </a:r>
          </a:p>
        </p:txBody>
      </p:sp>
    </p:spTree>
    <p:extLst>
      <p:ext uri="{BB962C8B-B14F-4D97-AF65-F5344CB8AC3E}">
        <p14:creationId xmlns:p14="http://schemas.microsoft.com/office/powerpoint/2010/main" val="128130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34364" y="1051003"/>
            <a:ext cx="4227418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competitive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 FS-kA* in cases with a small number of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worst-case scenarios, the BS-kA* can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 the same node </a:t>
            </a:r>
            <a:r>
              <a:rPr lang="en-US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times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while the FS-kA* never expands the node more than once.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This feature gives FS-KA* a decisive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many goals.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327621E-B684-945D-47E9-0C774C8B40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903795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325952" imgH="1440180" progId="Excel.Sheet.12">
                  <p:embed/>
                </p:oleObj>
              </mc:Choice>
              <mc:Fallback>
                <p:oleObj name="Worksheet" r:id="rId3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935C16-3787-D255-3FBC-D67751203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45C18A-3138-945B-BD27-020E6152F6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AF4456-57FF-BA8D-F960-850E95089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369049-DFC1-6328-5B3F-6C56F350EC82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9DFAB-73EC-A1AB-577A-8BE1DEEFBE04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18C81-1813-2694-73F4-35A686F2A565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5E3BFA-281D-BA48-EC2F-7C040704823B}"/>
              </a:ext>
            </a:extLst>
          </p:cNvPr>
          <p:cNvSpPr/>
          <p:nvPr/>
        </p:nvSpPr>
        <p:spPr>
          <a:xfrm>
            <a:off x="4550577" y="854792"/>
            <a:ext cx="3947537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 (SPP)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A490D4-20EF-C497-CD8D-FF4DE5648A61}"/>
              </a:ext>
            </a:extLst>
          </p:cNvPr>
          <p:cNvSpPr/>
          <p:nvPr/>
        </p:nvSpPr>
        <p:spPr>
          <a:xfrm>
            <a:off x="4582836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1AD96E-4376-5961-6DAC-95B11CBC610F}"/>
              </a:ext>
            </a:extLst>
          </p:cNvPr>
          <p:cNvSpPr/>
          <p:nvPr/>
        </p:nvSpPr>
        <p:spPr>
          <a:xfrm>
            <a:off x="6818870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</a:t>
            </a:r>
          </a:p>
        </p:txBody>
      </p:sp>
    </p:spTree>
    <p:extLst>
      <p:ext uri="{BB962C8B-B14F-4D97-AF65-F5344CB8AC3E}">
        <p14:creationId xmlns:p14="http://schemas.microsoft.com/office/powerpoint/2010/main" val="421239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00933" y="957403"/>
            <a:ext cx="3913106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forward and backward searches: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the search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begins with a forward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for the nearest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then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executed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enhanced by the information obtained from the forward search.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27462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15788" y="698203"/>
            <a:ext cx="4371519" cy="347745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FBS-kA*, the forward search contains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share than the backward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node in the forward CLOSED list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contains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optimal path to the start.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backward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sub-search is terminated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when it expands a node from a lookup table.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924406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36636" y="904627"/>
            <a:ext cx="3867300" cy="309137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most cases the FS-kA* and 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FBS-kA*.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performance is usually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intermediate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the two.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useful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risk-averse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situations where avoiding risks of poor performance is the primary concern (resource limitations).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19F1E7-62BA-5E2C-A7DE-1F432D0C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40" y="1215234"/>
            <a:ext cx="1250493" cy="1307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4B281-4E11-F577-5D00-B3174AEBA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700" y="1220148"/>
            <a:ext cx="1255194" cy="1302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F058A-D521-20A8-75F9-950985040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262" y="1220149"/>
            <a:ext cx="1250494" cy="1307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C01DD-5905-AA23-9BCF-7A5B3B696573}"/>
              </a:ext>
            </a:extLst>
          </p:cNvPr>
          <p:cNvSpPr txBox="1"/>
          <p:nvPr/>
        </p:nvSpPr>
        <p:spPr>
          <a:xfrm>
            <a:off x="4831559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1FD37-A4F2-E0BF-B784-26D271A85DDB}"/>
              </a:ext>
            </a:extLst>
          </p:cNvPr>
          <p:cNvSpPr txBox="1"/>
          <p:nvPr/>
        </p:nvSpPr>
        <p:spPr>
          <a:xfrm>
            <a:off x="6190770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F64A7-57D2-1C9B-8BD6-2C7EFE49F276}"/>
              </a:ext>
            </a:extLst>
          </p:cNvPr>
          <p:cNvSpPr txBox="1"/>
          <p:nvPr/>
        </p:nvSpPr>
        <p:spPr>
          <a:xfrm>
            <a:off x="7542805" y="1220147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1C46B9-AD36-1274-351D-73EE05F71E10}"/>
              </a:ext>
            </a:extLst>
          </p:cNvPr>
          <p:cNvSpPr txBox="1"/>
          <p:nvPr/>
        </p:nvSpPr>
        <p:spPr>
          <a:xfrm>
            <a:off x="4541840" y="877527"/>
            <a:ext cx="396891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Sample of FBS-kA* superiority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A75C8F-D06D-B2FE-92F7-D2FD65A281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62" t="3131" r="20143" b="960"/>
          <a:stretch/>
        </p:blipFill>
        <p:spPr>
          <a:xfrm>
            <a:off x="5713622" y="3061665"/>
            <a:ext cx="1713837" cy="16643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BA598B-E9C5-C098-CEB7-267B9F6AD5AE}"/>
              </a:ext>
            </a:extLst>
          </p:cNvPr>
          <p:cNvSpPr txBox="1"/>
          <p:nvPr/>
        </p:nvSpPr>
        <p:spPr>
          <a:xfrm rot="396287">
            <a:off x="6663258" y="3636620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D8D2FF-7CB6-E70A-98F4-614E7E6C4EFA}"/>
              </a:ext>
            </a:extLst>
          </p:cNvPr>
          <p:cNvSpPr txBox="1"/>
          <p:nvPr/>
        </p:nvSpPr>
        <p:spPr>
          <a:xfrm rot="21104251">
            <a:off x="5711140" y="3578275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B2E666-008B-E6FC-840F-D586D6AF04F1}"/>
              </a:ext>
            </a:extLst>
          </p:cNvPr>
          <p:cNvSpPr txBox="1"/>
          <p:nvPr/>
        </p:nvSpPr>
        <p:spPr>
          <a:xfrm rot="20640643">
            <a:off x="5953327" y="3167941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FBS-kA*</a:t>
            </a:r>
            <a:endParaRPr lang="he-IL" sz="9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A1918C-F9D4-838B-4E69-DFB97A01BA31}"/>
              </a:ext>
            </a:extLst>
          </p:cNvPr>
          <p:cNvSpPr txBox="1"/>
          <p:nvPr/>
        </p:nvSpPr>
        <p:spPr>
          <a:xfrm>
            <a:off x="4572000" y="2768446"/>
            <a:ext cx="393875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Statistical distribution of wins between the algorithms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0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ten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911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8" y="890982"/>
            <a:ext cx="4782190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20k~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5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Definition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/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noFill/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One-to-Many Shortest Path Problem (OMSPP) is the problem of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solving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 Problems (SPP) that share the same start node.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OMSPP is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defined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by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 graph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start node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S,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goal nodes </a:t>
                </a: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objective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is to find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paths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</a:b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from the start node to the goals.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This thesis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focuses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on </a:t>
                </a:r>
                <a:r>
                  <a:rPr lang="en-US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2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D undirected grid maps with obstacles.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572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62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9" y="1050036"/>
            <a:ext cx="4608378" cy="278036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performs best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the domains of cities and games (open areas).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has a marginal effect on the forward search but significantly impacts the BS-kA* and FBS-kA* searches.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relevance of BS-kA* and FBS-kA*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decreases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 increases.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70265-4A2C-3A78-CF69-9D195386F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690" y="2892198"/>
            <a:ext cx="4488993" cy="160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67E6D0-1D5E-365C-27FD-CC45D264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3"/>
          <a:stretch/>
        </p:blipFill>
        <p:spPr>
          <a:xfrm>
            <a:off x="4731616" y="1311646"/>
            <a:ext cx="3985260" cy="126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Distribution by algorithms and domains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A0308-9AD8-CB09-24BC-3644429534F3}"/>
              </a:ext>
            </a:extLst>
          </p:cNvPr>
          <p:cNvSpPr txBox="1"/>
          <p:nvPr/>
        </p:nvSpPr>
        <p:spPr>
          <a:xfrm>
            <a:off x="5882239" y="1481906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778B4-E655-9654-F8F5-5E95BFBD426F}"/>
              </a:ext>
            </a:extLst>
          </p:cNvPr>
          <p:cNvSpPr txBox="1"/>
          <p:nvPr/>
        </p:nvSpPr>
        <p:spPr>
          <a:xfrm>
            <a:off x="5329992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CD350-C870-7F94-C85F-CE4529DCB521}"/>
              </a:ext>
            </a:extLst>
          </p:cNvPr>
          <p:cNvSpPr txBox="1"/>
          <p:nvPr/>
        </p:nvSpPr>
        <p:spPr>
          <a:xfrm>
            <a:off x="6423660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46CC3-C58C-1878-F9AC-55AB128321F1}"/>
              </a:ext>
            </a:extLst>
          </p:cNvPr>
          <p:cNvSpPr txBox="1"/>
          <p:nvPr/>
        </p:nvSpPr>
        <p:spPr>
          <a:xfrm>
            <a:off x="7574283" y="1477669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F05A2-E612-07F3-38DC-FE231B2B222C}"/>
              </a:ext>
            </a:extLst>
          </p:cNvPr>
          <p:cNvSpPr txBox="1"/>
          <p:nvPr/>
        </p:nvSpPr>
        <p:spPr>
          <a:xfrm>
            <a:off x="7022036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21E76-A79F-49F6-8A12-91D9B51061B8}"/>
              </a:ext>
            </a:extLst>
          </p:cNvPr>
          <p:cNvSpPr txBox="1"/>
          <p:nvPr/>
        </p:nvSpPr>
        <p:spPr>
          <a:xfrm>
            <a:off x="8115704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2A7CFB-1DB9-2A92-917C-303DB86CE773}"/>
              </a:ext>
            </a:extLst>
          </p:cNvPr>
          <p:cNvSpPr txBox="1"/>
          <p:nvPr/>
        </p:nvSpPr>
        <p:spPr>
          <a:xfrm>
            <a:off x="75796" y="927306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277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50242" y="712800"/>
            <a:ext cx="4608958" cy="285844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OMSPP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preferred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direction search.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deterministic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algorithm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that can predict the best search direction for a given map and node location.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evaluate the potential, we built a simulation -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Oracle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algorithm.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3C94A-D524-3C1A-D740-17F5F37A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220" y="953762"/>
            <a:ext cx="4374173" cy="378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9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 -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1" y="1180841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Oracle algorithm can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 about 20%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expanded nodes compared to FS-kA*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(the baseline).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Oracle's performance and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Negative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goals and Oracle performance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 superiority).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distances from start to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EF3D2-16CE-E7CB-F1D4-6E97E17C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16" y="1362741"/>
            <a:ext cx="4132093" cy="1473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FAD8C-041C-8CAC-B57B-A37AB7139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616" y="3320231"/>
            <a:ext cx="4136327" cy="1473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66614-121E-0373-E148-40C121D22DA4}"/>
              </a:ext>
            </a:extLst>
          </p:cNvPr>
          <p:cNvSpPr txBox="1"/>
          <p:nvPr/>
        </p:nvSpPr>
        <p:spPr>
          <a:xfrm>
            <a:off x="4731616" y="2978765"/>
            <a:ext cx="4076628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number of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AFC02-2AC3-4A46-2521-081F51F6DD07}"/>
              </a:ext>
            </a:extLst>
          </p:cNvPr>
          <p:cNvSpPr txBox="1"/>
          <p:nvPr/>
        </p:nvSpPr>
        <p:spPr>
          <a:xfrm>
            <a:off x="280291" y="1208852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simulation provided interesting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401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A19DE14-7B3B-2340-D046-20B0FAB8ED08}"/>
              </a:ext>
            </a:extLst>
          </p:cNvPr>
          <p:cNvCxnSpPr>
            <a:cxnSpLocks/>
          </p:cNvCxnSpPr>
          <p:nvPr/>
        </p:nvCxnSpPr>
        <p:spPr>
          <a:xfrm flipH="1">
            <a:off x="6959647" y="1976038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813BF8-D93A-1151-E978-AB03AB24E3C4}"/>
              </a:ext>
            </a:extLst>
          </p:cNvPr>
          <p:cNvCxnSpPr>
            <a:cxnSpLocks/>
          </p:cNvCxnSpPr>
          <p:nvPr/>
        </p:nvCxnSpPr>
        <p:spPr>
          <a:xfrm flipH="1">
            <a:off x="6973934" y="2317591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0733650-6D63-0A7F-7958-EA81FD044212}"/>
              </a:ext>
            </a:extLst>
          </p:cNvPr>
          <p:cNvSpPr/>
          <p:nvPr/>
        </p:nvSpPr>
        <p:spPr>
          <a:xfrm>
            <a:off x="1855263" y="1083059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700E1F-EA99-267B-2CFC-2466FF7B3001}"/>
              </a:ext>
            </a:extLst>
          </p:cNvPr>
          <p:cNvSpPr/>
          <p:nvPr/>
        </p:nvSpPr>
        <p:spPr>
          <a:xfrm>
            <a:off x="1976287" y="983435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C2D6EA-FAA9-7C0F-FEAA-3BC9764BF0EA}"/>
              </a:ext>
            </a:extLst>
          </p:cNvPr>
          <p:cNvSpPr/>
          <p:nvPr/>
        </p:nvSpPr>
        <p:spPr>
          <a:xfrm>
            <a:off x="2097314" y="863673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FF6A4D5A-6301-759F-CE37-C9C9D36A7EFA}"/>
              </a:ext>
            </a:extLst>
          </p:cNvPr>
          <p:cNvSpPr/>
          <p:nvPr/>
        </p:nvSpPr>
        <p:spPr>
          <a:xfrm rot="10800000">
            <a:off x="3559136" y="1226312"/>
            <a:ext cx="1878807" cy="915300"/>
          </a:xfrm>
          <a:prstGeom prst="trapezoid">
            <a:avLst>
              <a:gd name="adj" fmla="val 6168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1964A2-7912-9067-D9C4-941F8D5935B4}"/>
              </a:ext>
            </a:extLst>
          </p:cNvPr>
          <p:cNvSpPr txBox="1"/>
          <p:nvPr/>
        </p:nvSpPr>
        <p:spPr>
          <a:xfrm>
            <a:off x="3963600" y="1508249"/>
            <a:ext cx="106987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Training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05EE25-50AC-246E-6A8F-BCB40CB1A0CC}"/>
              </a:ext>
            </a:extLst>
          </p:cNvPr>
          <p:cNvSpPr txBox="1"/>
          <p:nvPr/>
        </p:nvSpPr>
        <p:spPr>
          <a:xfrm>
            <a:off x="5236354" y="1424762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Expanded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694547-0446-26EE-11AB-F094625E1A6A}"/>
              </a:ext>
            </a:extLst>
          </p:cNvPr>
          <p:cNvCxnSpPr>
            <a:cxnSpLocks/>
            <a:stCxn id="2" idx="3"/>
            <a:endCxn id="27" idx="3"/>
          </p:cNvCxnSpPr>
          <p:nvPr/>
        </p:nvCxnSpPr>
        <p:spPr>
          <a:xfrm flipV="1">
            <a:off x="3067205" y="1683962"/>
            <a:ext cx="774223" cy="1535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0DDCEB-C876-8AEB-08DC-A46BE3C88AFD}"/>
              </a:ext>
            </a:extLst>
          </p:cNvPr>
          <p:cNvSpPr txBox="1"/>
          <p:nvPr/>
        </p:nvSpPr>
        <p:spPr>
          <a:xfrm>
            <a:off x="3053004" y="1446471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8417D5-18BA-48F3-EF21-0E1AAD6A124B}"/>
              </a:ext>
            </a:extLst>
          </p:cNvPr>
          <p:cNvCxnSpPr>
            <a:cxnSpLocks/>
          </p:cNvCxnSpPr>
          <p:nvPr/>
        </p:nvCxnSpPr>
        <p:spPr>
          <a:xfrm flipH="1">
            <a:off x="5155651" y="1670983"/>
            <a:ext cx="903011" cy="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FA94460-B287-7D6E-F2AF-5B2C74915C40}"/>
              </a:ext>
            </a:extLst>
          </p:cNvPr>
          <p:cNvSpPr txBox="1"/>
          <p:nvPr/>
        </p:nvSpPr>
        <p:spPr>
          <a:xfrm>
            <a:off x="5236354" y="1663887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Nodes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F98EAE-33C6-A296-61DD-ED1EC9066F02}"/>
              </a:ext>
            </a:extLst>
          </p:cNvPr>
          <p:cNvSpPr/>
          <p:nvPr/>
        </p:nvSpPr>
        <p:spPr>
          <a:xfrm>
            <a:off x="4139311" y="2694109"/>
            <a:ext cx="732971" cy="573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CA09DF-E5FB-C810-883B-D47669E0BDD7}"/>
              </a:ext>
            </a:extLst>
          </p:cNvPr>
          <p:cNvSpPr txBox="1"/>
          <p:nvPr/>
        </p:nvSpPr>
        <p:spPr>
          <a:xfrm>
            <a:off x="4139311" y="2847999"/>
            <a:ext cx="73297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</a:t>
            </a:r>
            <a:endParaRPr lang="he-IL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880743-3C86-E9F3-FAC5-4284A80C63DE}"/>
              </a:ext>
            </a:extLst>
          </p:cNvPr>
          <p:cNvCxnSpPr>
            <a:cxnSpLocks/>
            <a:stCxn id="27" idx="0"/>
            <a:endCxn id="22" idx="0"/>
          </p:cNvCxnSpPr>
          <p:nvPr/>
        </p:nvCxnSpPr>
        <p:spPr>
          <a:xfrm>
            <a:off x="4498539" y="2141612"/>
            <a:ext cx="7258" cy="552497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B904855-7CC4-6307-A735-8EA8BC789F3B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4502887" y="3267424"/>
            <a:ext cx="2910" cy="552496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65485F1-0C61-6E23-3255-F85F7381B98D}"/>
              </a:ext>
            </a:extLst>
          </p:cNvPr>
          <p:cNvSpPr/>
          <p:nvPr/>
        </p:nvSpPr>
        <p:spPr>
          <a:xfrm>
            <a:off x="2334234" y="1526779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0B846-C0D1-8FB0-5223-8A257244977E}"/>
              </a:ext>
            </a:extLst>
          </p:cNvPr>
          <p:cNvSpPr/>
          <p:nvPr/>
        </p:nvSpPr>
        <p:spPr>
          <a:xfrm>
            <a:off x="6070923" y="1424761"/>
            <a:ext cx="903011" cy="4194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 Algorithm</a:t>
            </a:r>
            <a:endParaRPr lang="he-IL" sz="11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42F58E-FAE2-079B-D048-B2143D37DC06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>
            <a:off x="3369779" y="2997058"/>
            <a:ext cx="769532" cy="483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22F421-2593-A81C-0546-43525FA5C293}"/>
              </a:ext>
            </a:extLst>
          </p:cNvPr>
          <p:cNvSpPr txBox="1"/>
          <p:nvPr/>
        </p:nvSpPr>
        <p:spPr>
          <a:xfrm>
            <a:off x="3355578" y="2758032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BD1E3-D963-2BE5-993C-0F995C754BF2}"/>
              </a:ext>
            </a:extLst>
          </p:cNvPr>
          <p:cNvSpPr/>
          <p:nvPr/>
        </p:nvSpPr>
        <p:spPr>
          <a:xfrm>
            <a:off x="2636808" y="2838340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93117-E350-E1AF-0E7B-E564BE80ECC8}"/>
              </a:ext>
            </a:extLst>
          </p:cNvPr>
          <p:cNvSpPr/>
          <p:nvPr/>
        </p:nvSpPr>
        <p:spPr>
          <a:xfrm>
            <a:off x="426263" y="1064441"/>
            <a:ext cx="1167746" cy="12389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Train Set</a:t>
            </a:r>
            <a:endParaRPr lang="he-IL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C94BC-AEC0-056D-890A-430BECD72FF0}"/>
              </a:ext>
            </a:extLst>
          </p:cNvPr>
          <p:cNvSpPr/>
          <p:nvPr/>
        </p:nvSpPr>
        <p:spPr>
          <a:xfrm>
            <a:off x="419003" y="2568018"/>
            <a:ext cx="1167746" cy="852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Test Set</a:t>
            </a:r>
            <a:endParaRPr lang="he-IL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D39E4-B508-6E6B-2B14-3BE334BF279F}"/>
              </a:ext>
            </a:extLst>
          </p:cNvPr>
          <p:cNvCxnSpPr>
            <a:cxnSpLocks/>
            <a:stCxn id="10" idx="3"/>
            <a:endCxn id="2" idx="1"/>
          </p:cNvCxnSpPr>
          <p:nvPr/>
        </p:nvCxnSpPr>
        <p:spPr>
          <a:xfrm>
            <a:off x="1594009" y="1683908"/>
            <a:ext cx="740225" cy="1589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F1B1E2-9057-D308-806B-4F38FC8BE40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1586749" y="2994377"/>
            <a:ext cx="1050059" cy="268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E25D79D-A2BC-FF6C-798E-CAA35E3C1326}"/>
              </a:ext>
            </a:extLst>
          </p:cNvPr>
          <p:cNvSpPr/>
          <p:nvPr/>
        </p:nvSpPr>
        <p:spPr>
          <a:xfrm>
            <a:off x="7549991" y="1396487"/>
            <a:ext cx="1167746" cy="112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b="1" dirty="0"/>
              <a:t>FS-kA*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BS-kA*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FBS-kA*</a:t>
            </a:r>
            <a:endParaRPr lang="he-IL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F2AAD0-41C4-AEAA-8E26-775FDCDC3F66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6973934" y="1634485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4667250-6861-7038-A09A-6737D30C0B4E}"/>
              </a:ext>
            </a:extLst>
          </p:cNvPr>
          <p:cNvSpPr/>
          <p:nvPr/>
        </p:nvSpPr>
        <p:spPr>
          <a:xfrm>
            <a:off x="3978114" y="3819920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3529979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D363E8-1A99-9A7E-A6C7-0464D3A670A8}"/>
              </a:ext>
            </a:extLst>
          </p:cNvPr>
          <p:cNvSpPr/>
          <p:nvPr/>
        </p:nvSpPr>
        <p:spPr>
          <a:xfrm>
            <a:off x="7491892" y="1445156"/>
            <a:ext cx="1515568" cy="13320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90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200" b="1" dirty="0"/>
              <a:t>Linear Regression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Random Forest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XGBoost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ANN</a:t>
            </a:r>
            <a:endParaRPr lang="he-IL" sz="1200" b="1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AB6597F-2D63-BF2E-0AF1-490619076713}"/>
              </a:ext>
            </a:extLst>
          </p:cNvPr>
          <p:cNvCxnSpPr>
            <a:cxnSpLocks/>
          </p:cNvCxnSpPr>
          <p:nvPr/>
        </p:nvCxnSpPr>
        <p:spPr>
          <a:xfrm flipH="1">
            <a:off x="6726260" y="2564493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E2C817F-42C9-D1FC-D22E-B61287401BC9}"/>
              </a:ext>
            </a:extLst>
          </p:cNvPr>
          <p:cNvCxnSpPr>
            <a:cxnSpLocks/>
          </p:cNvCxnSpPr>
          <p:nvPr/>
        </p:nvCxnSpPr>
        <p:spPr>
          <a:xfrm flipH="1">
            <a:off x="6770910" y="2278705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92C253-5133-BF9E-FE15-67DD0853C5D5}"/>
              </a:ext>
            </a:extLst>
          </p:cNvPr>
          <p:cNvCxnSpPr>
            <a:cxnSpLocks/>
          </p:cNvCxnSpPr>
          <p:nvPr/>
        </p:nvCxnSpPr>
        <p:spPr>
          <a:xfrm flipH="1">
            <a:off x="6691077" y="2010191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8725C78-0E08-575C-5FFC-7C8BBE74E89B}"/>
              </a:ext>
            </a:extLst>
          </p:cNvPr>
          <p:cNvSpPr/>
          <p:nvPr/>
        </p:nvSpPr>
        <p:spPr>
          <a:xfrm>
            <a:off x="2169876" y="1073518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0AD2731-133A-5092-702E-322F9619D399}"/>
              </a:ext>
            </a:extLst>
          </p:cNvPr>
          <p:cNvSpPr/>
          <p:nvPr/>
        </p:nvSpPr>
        <p:spPr>
          <a:xfrm>
            <a:off x="2242452" y="100980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2AF31D-FD1B-ABFF-94C1-CEDF35244E7C}"/>
              </a:ext>
            </a:extLst>
          </p:cNvPr>
          <p:cNvSpPr/>
          <p:nvPr/>
        </p:nvSpPr>
        <p:spPr>
          <a:xfrm>
            <a:off x="2307771" y="93972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1F22FBD-D19A-836D-21F9-E463A973ACCC}"/>
              </a:ext>
            </a:extLst>
          </p:cNvPr>
          <p:cNvSpPr/>
          <p:nvPr/>
        </p:nvSpPr>
        <p:spPr>
          <a:xfrm>
            <a:off x="2358571" y="863673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F87EEE-BD4D-5197-8F71-6527F4BA2277}"/>
              </a:ext>
            </a:extLst>
          </p:cNvPr>
          <p:cNvSpPr/>
          <p:nvPr/>
        </p:nvSpPr>
        <p:spPr>
          <a:xfrm>
            <a:off x="2549995" y="2099018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FS-kA*</a:t>
            </a:r>
            <a:endParaRPr lang="he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B544F1-67C3-2896-9E62-915A64A6ED84}"/>
              </a:ext>
            </a:extLst>
          </p:cNvPr>
          <p:cNvSpPr/>
          <p:nvPr/>
        </p:nvSpPr>
        <p:spPr>
          <a:xfrm>
            <a:off x="4095766" y="2099017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638215-BB2F-1B7B-C706-53BFD53A095E}"/>
              </a:ext>
            </a:extLst>
          </p:cNvPr>
          <p:cNvSpPr/>
          <p:nvPr/>
        </p:nvSpPr>
        <p:spPr>
          <a:xfrm>
            <a:off x="5641537" y="2099016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FBS-kA*</a:t>
            </a:r>
            <a:endParaRPr lang="he-IL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62B746-BA7A-F784-62EE-536F4A181F3B}"/>
              </a:ext>
            </a:extLst>
          </p:cNvPr>
          <p:cNvSpPr/>
          <p:nvPr/>
        </p:nvSpPr>
        <p:spPr>
          <a:xfrm>
            <a:off x="2549995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E6661-E944-4AC0-1EAC-6347D0B21E1D}"/>
              </a:ext>
            </a:extLst>
          </p:cNvPr>
          <p:cNvSpPr/>
          <p:nvPr/>
        </p:nvSpPr>
        <p:spPr>
          <a:xfrm>
            <a:off x="4095766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20E1DB-B9D3-5C3A-E815-E1CDE8E340DF}"/>
              </a:ext>
            </a:extLst>
          </p:cNvPr>
          <p:cNvSpPr/>
          <p:nvPr/>
        </p:nvSpPr>
        <p:spPr>
          <a:xfrm>
            <a:off x="5641537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C19C9CA-F3CE-0852-D0A5-B0DCEDC304A7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rot="16200000" flipH="1">
            <a:off x="3497518" y="3296814"/>
            <a:ext cx="707288" cy="155278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F11088E-2975-1AEC-1702-2EE9BE85F1DC}"/>
              </a:ext>
            </a:extLst>
          </p:cNvPr>
          <p:cNvSpPr/>
          <p:nvPr/>
        </p:nvSpPr>
        <p:spPr>
          <a:xfrm>
            <a:off x="3592284" y="4426852"/>
            <a:ext cx="2070544" cy="3628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Best Predicted Algorithm</a:t>
            </a:r>
            <a:endParaRPr lang="he-IL" sz="1200" b="1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410BFEA-32C9-2BA6-C3F9-CB71CE08E639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rot="5400000">
            <a:off x="5043289" y="3303831"/>
            <a:ext cx="707288" cy="153875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75A35C7-893A-6FC3-4A2F-92F3EB4D7069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 rot="16200000" flipH="1">
            <a:off x="4270403" y="4069699"/>
            <a:ext cx="707288" cy="701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5E91C9D-869E-21BB-9B1A-3BDE0061B79C}"/>
              </a:ext>
            </a:extLst>
          </p:cNvPr>
          <p:cNvSpPr/>
          <p:nvPr/>
        </p:nvSpPr>
        <p:spPr>
          <a:xfrm>
            <a:off x="4256332" y="3962397"/>
            <a:ext cx="715714" cy="219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ArgMin</a:t>
            </a:r>
            <a:endParaRPr lang="he-IL" sz="1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742B49-3B76-637C-A3AE-764F8793FF3D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3074768" y="2672333"/>
            <a:ext cx="0" cy="419205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00A583-F8A8-46E5-2E65-0FC63D5926FC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4620539" y="2672332"/>
            <a:ext cx="0" cy="419206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1BDECA-CAED-A7F2-FCEC-985AD7A3EDA7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6166310" y="2672331"/>
            <a:ext cx="0" cy="419207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4E98B1D-97F0-5AFA-4FBE-DAADDD9AAD19}"/>
              </a:ext>
            </a:extLst>
          </p:cNvPr>
          <p:cNvSpPr/>
          <p:nvPr/>
        </p:nvSpPr>
        <p:spPr>
          <a:xfrm>
            <a:off x="4090769" y="947801"/>
            <a:ext cx="1049546" cy="380255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OMSPP</a:t>
            </a:r>
            <a:endParaRPr lang="he-IL" b="1" dirty="0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F1E6674E-F176-B770-D99A-7E188F20EE76}"/>
              </a:ext>
            </a:extLst>
          </p:cNvPr>
          <p:cNvCxnSpPr>
            <a:cxnSpLocks/>
            <a:stCxn id="59" idx="2"/>
            <a:endCxn id="3" idx="0"/>
          </p:cNvCxnSpPr>
          <p:nvPr/>
        </p:nvCxnSpPr>
        <p:spPr>
          <a:xfrm rot="5400000">
            <a:off x="3459674" y="943150"/>
            <a:ext cx="770962" cy="154077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1DEFC993-DCCC-0904-A405-585FEC0F778B}"/>
              </a:ext>
            </a:extLst>
          </p:cNvPr>
          <p:cNvCxnSpPr>
            <a:cxnSpLocks/>
            <a:stCxn id="59" idx="2"/>
            <a:endCxn id="9" idx="0"/>
          </p:cNvCxnSpPr>
          <p:nvPr/>
        </p:nvCxnSpPr>
        <p:spPr>
          <a:xfrm rot="16200000" flipH="1">
            <a:off x="5005446" y="938152"/>
            <a:ext cx="770960" cy="155076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DB0DE5DD-15C1-CA2F-43A2-1199643625E0}"/>
              </a:ext>
            </a:extLst>
          </p:cNvPr>
          <p:cNvCxnSpPr>
            <a:cxnSpLocks/>
            <a:stCxn id="59" idx="2"/>
            <a:endCxn id="4" idx="0"/>
          </p:cNvCxnSpPr>
          <p:nvPr/>
        </p:nvCxnSpPr>
        <p:spPr>
          <a:xfrm rot="16200000" flipH="1">
            <a:off x="4232560" y="1711037"/>
            <a:ext cx="770961" cy="499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9AEB53A-F1B6-25DC-40B3-5E6A46DF814A}"/>
              </a:ext>
            </a:extLst>
          </p:cNvPr>
          <p:cNvSpPr/>
          <p:nvPr/>
        </p:nvSpPr>
        <p:spPr>
          <a:xfrm>
            <a:off x="4262682" y="1567854"/>
            <a:ext cx="715714" cy="219916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Features</a:t>
            </a:r>
            <a:endParaRPr lang="he-IL" sz="1000" b="1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506F883-DEDB-6718-465A-52323D88E5B9}"/>
              </a:ext>
            </a:extLst>
          </p:cNvPr>
          <p:cNvCxnSpPr>
            <a:cxnSpLocks/>
          </p:cNvCxnSpPr>
          <p:nvPr/>
        </p:nvCxnSpPr>
        <p:spPr>
          <a:xfrm flipH="1">
            <a:off x="6906120" y="1727673"/>
            <a:ext cx="598240" cy="1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864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BE0CA-1FCC-51B4-D76D-6D2A3D66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72" y="1250474"/>
            <a:ext cx="3287486" cy="34685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9960C0-674A-2B4B-A9E4-660CDC7EEDE9}"/>
              </a:ext>
            </a:extLst>
          </p:cNvPr>
          <p:cNvSpPr/>
          <p:nvPr/>
        </p:nvSpPr>
        <p:spPr>
          <a:xfrm>
            <a:off x="123733" y="970383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and Map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(domain-name, map-name, number of rows and cols in the map, number of nodes in the map).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(number of goals, distance from the start node, degree of dispersion).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Locations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(relative distances from the map's borders).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0443E-0DA3-4EB6-F766-93492B188BFB}"/>
              </a:ext>
            </a:extLst>
          </p:cNvPr>
          <p:cNvSpPr txBox="1"/>
          <p:nvPr/>
        </p:nvSpPr>
        <p:spPr>
          <a:xfrm>
            <a:off x="280291" y="1208852"/>
            <a:ext cx="464005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OMSP features can be divided into three categories: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51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3B16D-9D36-A7BD-D175-1F8B9E8B6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13" y="1024200"/>
            <a:ext cx="3987384" cy="154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FD016-CA81-367A-3ECA-008797E26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26303"/>
            <a:ext cx="3687917" cy="21795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53365" y="846616"/>
            <a:ext cx="4261432" cy="24077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XGBoost exhibits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performance (the lowest RMSE).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RMSE and Precision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42188" y="1024200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809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255582" y="993016"/>
            <a:ext cx="4608378" cy="35309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ML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reduce on average, about 7%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expanded nodes compared to the baseline (FS-kA*).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maximum potential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is to reduce additional 12% of expanded nodes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(to reach the Oracle).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domain of the random maps.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567141" y="1123075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EA268-554D-B8BB-985D-5433B230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06" y="1037620"/>
            <a:ext cx="2785834" cy="1967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CC2FFF-9EFE-28E8-7B29-EFC33EB1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16" y="3208741"/>
            <a:ext cx="3509215" cy="13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13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97813" y="684068"/>
            <a:ext cx="4608378" cy="307455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ML models predict OMSPP pretty well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short and long distances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start and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clear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number of goals and model predictivity.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75795" y="1007133"/>
            <a:ext cx="438734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16974-572E-87BE-BBD0-F0F2F32C2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114" y="1132119"/>
            <a:ext cx="3646935" cy="164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060939-06AF-796C-7816-E733DCCAE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114" y="3123941"/>
            <a:ext cx="3646935" cy="18670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C40AC-6DC6-EAEC-BA28-01E0AE45BD22}"/>
              </a:ext>
            </a:extLst>
          </p:cNvPr>
          <p:cNvSpPr txBox="1"/>
          <p:nvPr/>
        </p:nvSpPr>
        <p:spPr>
          <a:xfrm>
            <a:off x="4942113" y="877646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Distance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F808-8D72-4895-84EA-D54404A9BFB6}"/>
              </a:ext>
            </a:extLst>
          </p:cNvPr>
          <p:cNvSpPr txBox="1"/>
          <p:nvPr/>
        </p:nvSpPr>
        <p:spPr>
          <a:xfrm>
            <a:off x="4942110" y="2876845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Goals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07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3532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Further Research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688959" y="443288"/>
            <a:ext cx="4938690" cy="296318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Focus (rooms).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Additional domains (3d, puzzles).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Regrettable Model.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Resource prediction.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1B74C-99D3-C534-846B-C523ECA7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521" y="781330"/>
            <a:ext cx="3893971" cy="404250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DEA9986-18F2-E800-A6A0-D0EEDB2E2733}"/>
              </a:ext>
            </a:extLst>
          </p:cNvPr>
          <p:cNvSpPr/>
          <p:nvPr/>
        </p:nvSpPr>
        <p:spPr>
          <a:xfrm>
            <a:off x="7352371" y="1397619"/>
            <a:ext cx="661639" cy="6765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756CC-E1E9-878A-BD90-7060A8333D27}"/>
              </a:ext>
            </a:extLst>
          </p:cNvPr>
          <p:cNvSpPr txBox="1"/>
          <p:nvPr/>
        </p:nvSpPr>
        <p:spPr>
          <a:xfrm rot="533329">
            <a:off x="7404896" y="1443890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33DC6-0371-43D5-EDF9-C521D4CCD2B3}"/>
              </a:ext>
            </a:extLst>
          </p:cNvPr>
          <p:cNvSpPr txBox="1"/>
          <p:nvPr/>
        </p:nvSpPr>
        <p:spPr>
          <a:xfrm rot="19706791">
            <a:off x="7531737" y="1752271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9B27F-4615-ECE3-2858-D26BB94AF230}"/>
              </a:ext>
            </a:extLst>
          </p:cNvPr>
          <p:cNvSpPr txBox="1"/>
          <p:nvPr/>
        </p:nvSpPr>
        <p:spPr>
          <a:xfrm rot="21365387">
            <a:off x="7302342" y="1627578"/>
            <a:ext cx="695795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BFS-kA*</a:t>
            </a:r>
            <a:endParaRPr lang="he-IL" sz="900" b="1" dirty="0"/>
          </a:p>
        </p:txBody>
      </p:sp>
    </p:spTree>
    <p:extLst>
      <p:ext uri="{BB962C8B-B14F-4D97-AF65-F5344CB8AC3E}">
        <p14:creationId xmlns:p14="http://schemas.microsoft.com/office/powerpoint/2010/main" val="359720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DE006E-E33D-4AD6-9259-7C0524179CE1}"/>
              </a:ext>
            </a:extLst>
          </p:cNvPr>
          <p:cNvSpPr/>
          <p:nvPr/>
        </p:nvSpPr>
        <p:spPr>
          <a:xfrm>
            <a:off x="783771" y="4011065"/>
            <a:ext cx="568619" cy="484094"/>
          </a:xfrm>
          <a:prstGeom prst="ellipse">
            <a:avLst/>
          </a:prstGeom>
          <a:solidFill>
            <a:srgbClr val="8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91295D-2086-4509-855E-97C18209B504}"/>
              </a:ext>
            </a:extLst>
          </p:cNvPr>
          <p:cNvSpPr/>
          <p:nvPr/>
        </p:nvSpPr>
        <p:spPr>
          <a:xfrm>
            <a:off x="1927411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A2413E-5784-4923-8B06-74A592AF06C9}"/>
              </a:ext>
            </a:extLst>
          </p:cNvPr>
          <p:cNvSpPr/>
          <p:nvPr/>
        </p:nvSpPr>
        <p:spPr>
          <a:xfrm>
            <a:off x="6932279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DD05AA-6BDB-4B48-AE38-0BFCA4376A60}"/>
              </a:ext>
            </a:extLst>
          </p:cNvPr>
          <p:cNvSpPr/>
          <p:nvPr/>
        </p:nvSpPr>
        <p:spPr>
          <a:xfrm>
            <a:off x="8180934" y="1464641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34C284-B898-44BF-92F2-FA6CA23D1DD4}"/>
              </a:ext>
            </a:extLst>
          </p:cNvPr>
          <p:cNvSpPr/>
          <p:nvPr/>
        </p:nvSpPr>
        <p:spPr>
          <a:xfrm>
            <a:off x="1442037" y="15973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C35514-8064-4357-BAF5-2414EB72F004}"/>
              </a:ext>
            </a:extLst>
          </p:cNvPr>
          <p:cNvSpPr/>
          <p:nvPr/>
        </p:nvSpPr>
        <p:spPr>
          <a:xfrm>
            <a:off x="961783" y="29705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A23E46-E6EF-49B4-AE4F-80F72CA58FDA}"/>
              </a:ext>
            </a:extLst>
          </p:cNvPr>
          <p:cNvSpPr/>
          <p:nvPr/>
        </p:nvSpPr>
        <p:spPr>
          <a:xfrm>
            <a:off x="2211720" y="339410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E25816-F486-41F1-A9F5-E0055DBAF3B3}"/>
              </a:ext>
            </a:extLst>
          </p:cNvPr>
          <p:cNvSpPr/>
          <p:nvPr/>
        </p:nvSpPr>
        <p:spPr>
          <a:xfrm>
            <a:off x="2841890" y="1096160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5AF7A-57CB-440D-AC8D-72BB073F9964}"/>
              </a:ext>
            </a:extLst>
          </p:cNvPr>
          <p:cNvSpPr/>
          <p:nvPr/>
        </p:nvSpPr>
        <p:spPr>
          <a:xfrm>
            <a:off x="3460378" y="276625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A6BE9C-BF0A-407A-B5D0-4324E536BA97}"/>
              </a:ext>
            </a:extLst>
          </p:cNvPr>
          <p:cNvSpPr/>
          <p:nvPr/>
        </p:nvSpPr>
        <p:spPr>
          <a:xfrm>
            <a:off x="3396186" y="445673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B8A7C2-F4CD-47B6-8BBB-939014FCF512}"/>
              </a:ext>
            </a:extLst>
          </p:cNvPr>
          <p:cNvSpPr/>
          <p:nvPr/>
        </p:nvSpPr>
        <p:spPr>
          <a:xfrm>
            <a:off x="5886531" y="13378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D5F889-6C08-45F7-8088-A072976C305F}"/>
              </a:ext>
            </a:extLst>
          </p:cNvPr>
          <p:cNvSpPr/>
          <p:nvPr/>
        </p:nvSpPr>
        <p:spPr>
          <a:xfrm>
            <a:off x="7060345" y="336176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B0C3D3-48C7-42A2-B018-A27CA4773688}"/>
              </a:ext>
            </a:extLst>
          </p:cNvPr>
          <p:cNvSpPr/>
          <p:nvPr/>
        </p:nvSpPr>
        <p:spPr>
          <a:xfrm>
            <a:off x="7612315" y="4387583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15858B-4D27-4F04-89A9-512AD97D967D}"/>
              </a:ext>
            </a:extLst>
          </p:cNvPr>
          <p:cNvSpPr/>
          <p:nvPr/>
        </p:nvSpPr>
        <p:spPr>
          <a:xfrm>
            <a:off x="8282264" y="271067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FCF606-C0A1-480A-B900-B86B63A06B17}"/>
              </a:ext>
            </a:extLst>
          </p:cNvPr>
          <p:cNvSpPr/>
          <p:nvPr/>
        </p:nvSpPr>
        <p:spPr>
          <a:xfrm>
            <a:off x="6932279" y="1688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2EA247-7D21-4FD8-82FF-2FDDC4B86C22}"/>
              </a:ext>
            </a:extLst>
          </p:cNvPr>
          <p:cNvSpPr/>
          <p:nvPr/>
        </p:nvSpPr>
        <p:spPr>
          <a:xfrm>
            <a:off x="1970875" y="450668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3622B47-21AA-40E3-A5CC-E89F79072D18}"/>
              </a:ext>
            </a:extLst>
          </p:cNvPr>
          <p:cNvSpPr/>
          <p:nvPr/>
        </p:nvSpPr>
        <p:spPr>
          <a:xfrm>
            <a:off x="5658009" y="4485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5D7CB8-DC3D-4ECF-9EB8-BC02655369E8}"/>
              </a:ext>
            </a:extLst>
          </p:cNvPr>
          <p:cNvSpPr/>
          <p:nvPr/>
        </p:nvSpPr>
        <p:spPr>
          <a:xfrm>
            <a:off x="6170840" y="284261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F63CE2-043C-421C-BF6A-F66190985D0F}"/>
              </a:ext>
            </a:extLst>
          </p:cNvPr>
          <p:cNvCxnSpPr>
            <a:cxnSpLocks/>
            <a:stCxn id="6" idx="0"/>
            <a:endCxn id="14" idx="4"/>
          </p:cNvCxnSpPr>
          <p:nvPr/>
        </p:nvCxnSpPr>
        <p:spPr>
          <a:xfrm flipV="1">
            <a:off x="1068081" y="3454613"/>
            <a:ext cx="178012" cy="55645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AB0F8F-EA08-49DB-8133-62546E02C865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 flipV="1">
            <a:off x="1530402" y="3212566"/>
            <a:ext cx="681318" cy="4235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5B07FE-372B-41D2-8797-D98FAE2BE029}"/>
              </a:ext>
            </a:extLst>
          </p:cNvPr>
          <p:cNvCxnSpPr>
            <a:cxnSpLocks/>
            <a:stCxn id="6" idx="6"/>
            <a:endCxn id="27" idx="2"/>
          </p:cNvCxnSpPr>
          <p:nvPr/>
        </p:nvCxnSpPr>
        <p:spPr>
          <a:xfrm>
            <a:off x="1352390" y="4253112"/>
            <a:ext cx="618485" cy="495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052A8F-B22A-4D2C-964C-0C51296A4863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 flipV="1">
            <a:off x="1352390" y="3636148"/>
            <a:ext cx="859330" cy="6169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F47D94-DD9B-4F85-9D9B-EF43E9ECFCE4}"/>
              </a:ext>
            </a:extLst>
          </p:cNvPr>
          <p:cNvCxnSpPr>
            <a:cxnSpLocks/>
            <a:stCxn id="17" idx="2"/>
            <a:endCxn id="15" idx="7"/>
          </p:cNvCxnSpPr>
          <p:nvPr/>
        </p:nvCxnSpPr>
        <p:spPr>
          <a:xfrm flipH="1">
            <a:off x="2697067" y="3008299"/>
            <a:ext cx="763311" cy="45669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48009FD-8725-4483-9B77-2E4FD2EBC579}"/>
              </a:ext>
            </a:extLst>
          </p:cNvPr>
          <p:cNvCxnSpPr>
            <a:cxnSpLocks/>
            <a:stCxn id="27" idx="6"/>
            <a:endCxn id="18" idx="2"/>
          </p:cNvCxnSpPr>
          <p:nvPr/>
        </p:nvCxnSpPr>
        <p:spPr>
          <a:xfrm flipV="1">
            <a:off x="2539494" y="4698786"/>
            <a:ext cx="856692" cy="499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00F75C-D7EF-4B03-8841-0B62FC0A522D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>
            <a:off x="3964805" y="4698786"/>
            <a:ext cx="1693204" cy="2868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C9788C-B5BC-4215-AC4C-BF9857338737}"/>
              </a:ext>
            </a:extLst>
          </p:cNvPr>
          <p:cNvCxnSpPr>
            <a:cxnSpLocks/>
            <a:stCxn id="21" idx="2"/>
            <a:endCxn id="28" idx="6"/>
          </p:cNvCxnSpPr>
          <p:nvPr/>
        </p:nvCxnSpPr>
        <p:spPr>
          <a:xfrm flipH="1">
            <a:off x="6226628" y="4629630"/>
            <a:ext cx="1385687" cy="97841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572CDC-35EE-4EA8-AB15-DE57F37CC08A}"/>
              </a:ext>
            </a:extLst>
          </p:cNvPr>
          <p:cNvCxnSpPr>
            <a:cxnSpLocks/>
            <a:stCxn id="20" idx="6"/>
            <a:endCxn id="21" idx="0"/>
          </p:cNvCxnSpPr>
          <p:nvPr/>
        </p:nvCxnSpPr>
        <p:spPr>
          <a:xfrm>
            <a:off x="7628964" y="3603811"/>
            <a:ext cx="267661" cy="78377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C651E0-E577-4D8D-B1C1-9372D8A3577A}"/>
              </a:ext>
            </a:extLst>
          </p:cNvPr>
          <p:cNvCxnSpPr>
            <a:cxnSpLocks/>
            <a:stCxn id="24" idx="4"/>
            <a:endCxn id="20" idx="6"/>
          </p:cNvCxnSpPr>
          <p:nvPr/>
        </p:nvCxnSpPr>
        <p:spPr>
          <a:xfrm flipH="1">
            <a:off x="7628964" y="3194766"/>
            <a:ext cx="937610" cy="4090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3F1A1F7-1F12-4EB7-A646-1D6CA5FA3F21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8465244" y="1948735"/>
            <a:ext cx="101330" cy="76193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843AEE-A80B-4368-A481-D45186CE08F6}"/>
              </a:ext>
            </a:extLst>
          </p:cNvPr>
          <p:cNvCxnSpPr>
            <a:cxnSpLocks/>
            <a:stCxn id="21" idx="0"/>
            <a:endCxn id="24" idx="4"/>
          </p:cNvCxnSpPr>
          <p:nvPr/>
        </p:nvCxnSpPr>
        <p:spPr>
          <a:xfrm flipV="1">
            <a:off x="7896625" y="3194766"/>
            <a:ext cx="669949" cy="119281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D36819B-25F9-4CD2-B273-EF423F12184B}"/>
              </a:ext>
            </a:extLst>
          </p:cNvPr>
          <p:cNvCxnSpPr>
            <a:cxnSpLocks/>
            <a:stCxn id="29" idx="2"/>
            <a:endCxn id="17" idx="6"/>
          </p:cNvCxnSpPr>
          <p:nvPr/>
        </p:nvCxnSpPr>
        <p:spPr>
          <a:xfrm flipH="1" flipV="1">
            <a:off x="4028997" y="3008299"/>
            <a:ext cx="2141843" cy="763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11B98DB-1226-49C1-BDEB-65846B27339E}"/>
              </a:ext>
            </a:extLst>
          </p:cNvPr>
          <p:cNvCxnSpPr>
            <a:cxnSpLocks/>
            <a:stCxn id="19" idx="4"/>
            <a:endCxn id="29" idx="0"/>
          </p:cNvCxnSpPr>
          <p:nvPr/>
        </p:nvCxnSpPr>
        <p:spPr>
          <a:xfrm>
            <a:off x="6170841" y="1821948"/>
            <a:ext cx="284309" cy="102066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  <a:stCxn id="20" idx="2"/>
            <a:endCxn id="29" idx="6"/>
          </p:cNvCxnSpPr>
          <p:nvPr/>
        </p:nvCxnSpPr>
        <p:spPr>
          <a:xfrm flipH="1" flipV="1">
            <a:off x="6739459" y="308465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303ADB1C-6D89-4D5E-A4FD-C25950ECA940}"/>
              </a:ext>
            </a:extLst>
          </p:cNvPr>
          <p:cNvSpPr/>
          <p:nvPr/>
        </p:nvSpPr>
        <p:spPr>
          <a:xfrm>
            <a:off x="153522" y="19474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AE85105-F0C9-4BAF-A68E-D1E1AE10F7D0}"/>
              </a:ext>
            </a:extLst>
          </p:cNvPr>
          <p:cNvCxnSpPr>
            <a:cxnSpLocks/>
            <a:stCxn id="81" idx="5"/>
            <a:endCxn id="14" idx="1"/>
          </p:cNvCxnSpPr>
          <p:nvPr/>
        </p:nvCxnSpPr>
        <p:spPr>
          <a:xfrm>
            <a:off x="638869" y="2360654"/>
            <a:ext cx="406186" cy="6807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2B14997-8686-4D9E-95DB-5F301F7C5611}"/>
              </a:ext>
            </a:extLst>
          </p:cNvPr>
          <p:cNvCxnSpPr>
            <a:cxnSpLocks/>
            <a:stCxn id="12" idx="2"/>
            <a:endCxn id="81" idx="7"/>
          </p:cNvCxnSpPr>
          <p:nvPr/>
        </p:nvCxnSpPr>
        <p:spPr>
          <a:xfrm flipH="1">
            <a:off x="638869" y="1839366"/>
            <a:ext cx="803168" cy="1789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CA2C94A-CDE7-4761-B82F-30D1F1E325FE}"/>
              </a:ext>
            </a:extLst>
          </p:cNvPr>
          <p:cNvCxnSpPr>
            <a:cxnSpLocks/>
            <a:stCxn id="7" idx="4"/>
            <a:endCxn id="12" idx="7"/>
          </p:cNvCxnSpPr>
          <p:nvPr/>
        </p:nvCxnSpPr>
        <p:spPr>
          <a:xfrm flipH="1">
            <a:off x="1927384" y="1055594"/>
            <a:ext cx="284337" cy="61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7115838-F1C4-4238-B92C-967AD8758344}"/>
              </a:ext>
            </a:extLst>
          </p:cNvPr>
          <p:cNvCxnSpPr>
            <a:cxnSpLocks/>
            <a:stCxn id="7" idx="4"/>
            <a:endCxn id="16" idx="2"/>
          </p:cNvCxnSpPr>
          <p:nvPr/>
        </p:nvCxnSpPr>
        <p:spPr>
          <a:xfrm>
            <a:off x="2211721" y="1055594"/>
            <a:ext cx="630169" cy="28261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85EDBB6-BA18-4E5E-BB06-A14B6C8CB85E}"/>
              </a:ext>
            </a:extLst>
          </p:cNvPr>
          <p:cNvCxnSpPr>
            <a:cxnSpLocks/>
            <a:stCxn id="16" idx="2"/>
            <a:endCxn id="12" idx="7"/>
          </p:cNvCxnSpPr>
          <p:nvPr/>
        </p:nvCxnSpPr>
        <p:spPr>
          <a:xfrm flipH="1">
            <a:off x="1927384" y="1338207"/>
            <a:ext cx="914506" cy="33000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F840315-7082-45DF-9D38-E6F61D1F967A}"/>
              </a:ext>
            </a:extLst>
          </p:cNvPr>
          <p:cNvCxnSpPr>
            <a:cxnSpLocks/>
            <a:stCxn id="136" idx="2"/>
            <a:endCxn id="16" idx="6"/>
          </p:cNvCxnSpPr>
          <p:nvPr/>
        </p:nvCxnSpPr>
        <p:spPr>
          <a:xfrm flipH="1" flipV="1">
            <a:off x="3410509" y="1338207"/>
            <a:ext cx="832279" cy="72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C054C1D-6B5C-40AD-82CC-3C7B9F7A0F44}"/>
              </a:ext>
            </a:extLst>
          </p:cNvPr>
          <p:cNvCxnSpPr>
            <a:cxnSpLocks/>
            <a:stCxn id="10" idx="4"/>
            <a:endCxn id="19" idx="7"/>
          </p:cNvCxnSpPr>
          <p:nvPr/>
        </p:nvCxnSpPr>
        <p:spPr>
          <a:xfrm flipH="1">
            <a:off x="6371878" y="1055594"/>
            <a:ext cx="844711" cy="3531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083643A-E3CF-4B43-BBF4-B87324CB4D28}"/>
              </a:ext>
            </a:extLst>
          </p:cNvPr>
          <p:cNvCxnSpPr>
            <a:cxnSpLocks/>
            <a:stCxn id="25" idx="0"/>
            <a:endCxn id="10" idx="4"/>
          </p:cNvCxnSpPr>
          <p:nvPr/>
        </p:nvCxnSpPr>
        <p:spPr>
          <a:xfrm flipV="1">
            <a:off x="7216589" y="1055594"/>
            <a:ext cx="0" cy="632830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1BFFAA5-A7D5-46F9-8DBB-DD8B8E75487A}"/>
              </a:ext>
            </a:extLst>
          </p:cNvPr>
          <p:cNvCxnSpPr>
            <a:cxnSpLocks/>
            <a:stCxn id="25" idx="0"/>
            <a:endCxn id="19" idx="7"/>
          </p:cNvCxnSpPr>
          <p:nvPr/>
        </p:nvCxnSpPr>
        <p:spPr>
          <a:xfrm flipH="1" flipV="1">
            <a:off x="6371878" y="1408748"/>
            <a:ext cx="844711" cy="27967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DC8562A-9CED-4624-8D0D-8A474299F45A}"/>
              </a:ext>
            </a:extLst>
          </p:cNvPr>
          <p:cNvCxnSpPr>
            <a:cxnSpLocks/>
            <a:stCxn id="11" idx="2"/>
            <a:endCxn id="25" idx="0"/>
          </p:cNvCxnSpPr>
          <p:nvPr/>
        </p:nvCxnSpPr>
        <p:spPr>
          <a:xfrm flipH="1" flipV="1">
            <a:off x="7216589" y="1688424"/>
            <a:ext cx="964345" cy="182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F965CEC-DBD5-4312-92F4-DAB3B0A097D6}"/>
              </a:ext>
            </a:extLst>
          </p:cNvPr>
          <p:cNvCxnSpPr>
            <a:cxnSpLocks/>
            <a:stCxn id="11" idx="2"/>
            <a:endCxn id="10" idx="4"/>
          </p:cNvCxnSpPr>
          <p:nvPr/>
        </p:nvCxnSpPr>
        <p:spPr>
          <a:xfrm flipH="1" flipV="1">
            <a:off x="7216589" y="1055594"/>
            <a:ext cx="964345" cy="65109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A0054F2-E69B-4962-9934-71B7D1F5684D}"/>
              </a:ext>
            </a:extLst>
          </p:cNvPr>
          <p:cNvCxnSpPr>
            <a:cxnSpLocks/>
            <a:stCxn id="7" idx="4"/>
            <a:endCxn id="81" idx="7"/>
          </p:cNvCxnSpPr>
          <p:nvPr/>
        </p:nvCxnSpPr>
        <p:spPr>
          <a:xfrm flipH="1">
            <a:off x="638869" y="1055594"/>
            <a:ext cx="1572852" cy="9627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8187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84EA7FB-9B19-4F0C-9E82-C070C25A7A0A}"/>
              </a:ext>
            </a:extLst>
          </p:cNvPr>
          <p:cNvCxnSpPr>
            <a:cxnSpLocks/>
            <a:stCxn id="19" idx="4"/>
            <a:endCxn id="136" idx="6"/>
          </p:cNvCxnSpPr>
          <p:nvPr/>
        </p:nvCxnSpPr>
        <p:spPr>
          <a:xfrm flipH="1">
            <a:off x="4811407" y="1821948"/>
            <a:ext cx="1359434" cy="238878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005F6BD-1F24-45A6-A4A9-5AB322825C79}"/>
              </a:ext>
            </a:extLst>
          </p:cNvPr>
          <p:cNvCxnSpPr>
            <a:cxnSpLocks/>
            <a:stCxn id="17" idx="0"/>
            <a:endCxn id="16" idx="5"/>
          </p:cNvCxnSpPr>
          <p:nvPr/>
        </p:nvCxnSpPr>
        <p:spPr>
          <a:xfrm flipH="1" flipV="1">
            <a:off x="3327237" y="1509360"/>
            <a:ext cx="417451" cy="125689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86AEA08-DD3E-485E-8E98-D86D0B8E270C}"/>
              </a:ext>
            </a:extLst>
          </p:cNvPr>
          <p:cNvSpPr/>
          <p:nvPr/>
        </p:nvSpPr>
        <p:spPr>
          <a:xfrm>
            <a:off x="4058593" y="1769161"/>
            <a:ext cx="1063204" cy="3374339"/>
          </a:xfrm>
          <a:prstGeom prst="rect">
            <a:avLst/>
          </a:prstGeom>
          <a:blipFill dpi="0" rotWithShape="1">
            <a:blip r:embed="rId3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D0E3F20-464C-43F6-B5F2-7B2938E20B87}"/>
              </a:ext>
            </a:extLst>
          </p:cNvPr>
          <p:cNvSpPr/>
          <p:nvPr/>
        </p:nvSpPr>
        <p:spPr>
          <a:xfrm>
            <a:off x="-77062" y="0"/>
            <a:ext cx="4135654" cy="5143500"/>
          </a:xfrm>
          <a:prstGeom prst="rect">
            <a:avLst/>
          </a:prstGeom>
          <a:blipFill dpi="0" rotWithShape="1">
            <a:blip r:embed="rId4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2B45473-3B51-486B-B47C-DBB49EF1CB21}"/>
              </a:ext>
            </a:extLst>
          </p:cNvPr>
          <p:cNvSpPr/>
          <p:nvPr/>
        </p:nvSpPr>
        <p:spPr>
          <a:xfrm>
            <a:off x="5103322" y="0"/>
            <a:ext cx="4040678" cy="5143500"/>
          </a:xfrm>
          <a:prstGeom prst="rect">
            <a:avLst/>
          </a:prstGeom>
          <a:blipFill dpi="0" rotWithShape="1">
            <a:blip r:embed="rId5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6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130400" imgH="69840" progId="Paint.Picture">
                  <p:embed/>
                </p:oleObj>
              </mc:Choice>
              <mc:Fallback>
                <p:oleObj name="Bitmap Image" r:id="rId7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443360" y="640597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are three main families of existing solutions: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Uninformed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heuristics).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(search for one goal at a time).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Aggregative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(simultaneous search for all goals).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49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7381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BD97-8D9D-ADAB-DC1D-9E4DA93EA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E09ADB9-8E63-111B-CF6B-D9681E005C4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Backward Search</a:t>
            </a:r>
          </a:p>
        </p:txBody>
      </p:sp>
    </p:spTree>
    <p:extLst>
      <p:ext uri="{BB962C8B-B14F-4D97-AF65-F5344CB8AC3E}">
        <p14:creationId xmlns:p14="http://schemas.microsoft.com/office/powerpoint/2010/main" val="2929075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B198E-FB8C-5176-6D20-964EE95D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981C17-1AE4-63CA-514F-DC0A2A01A590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 Search – Until Now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A391FA3-8F90-CDBF-2FB4-AA5A082781A3}"/>
              </a:ext>
            </a:extLst>
          </p:cNvPr>
          <p:cNvCxnSpPr>
            <a:cxnSpLocks/>
            <a:stCxn id="5" idx="0"/>
            <a:endCxn id="2" idx="6"/>
          </p:cNvCxnSpPr>
          <p:nvPr/>
        </p:nvCxnSpPr>
        <p:spPr>
          <a:xfrm rot="16200000" flipV="1">
            <a:off x="1898766" y="641058"/>
            <a:ext cx="962380" cy="2289404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274C8AA-F27F-D031-4F6D-2E8F201C176E}"/>
              </a:ext>
            </a:extLst>
          </p:cNvPr>
          <p:cNvCxnSpPr>
            <a:cxnSpLocks/>
            <a:stCxn id="5" idx="4"/>
            <a:endCxn id="4" idx="6"/>
          </p:cNvCxnSpPr>
          <p:nvPr/>
        </p:nvCxnSpPr>
        <p:spPr>
          <a:xfrm rot="5400000">
            <a:off x="1803613" y="2308193"/>
            <a:ext cx="1152689" cy="2289403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ABE991C-9EB7-E286-ABF4-A8C6E5130ADE}"/>
              </a:ext>
            </a:extLst>
          </p:cNvPr>
          <p:cNvCxnSpPr>
            <a:cxnSpLocks/>
            <a:stCxn id="10" idx="6"/>
            <a:endCxn id="12" idx="0"/>
          </p:cNvCxnSpPr>
          <p:nvPr/>
        </p:nvCxnSpPr>
        <p:spPr>
          <a:xfrm>
            <a:off x="6023074" y="1308380"/>
            <a:ext cx="2220952" cy="958570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1910DE3-C4A6-B41F-9E6D-D634AA817D98}"/>
              </a:ext>
            </a:extLst>
          </p:cNvPr>
          <p:cNvCxnSpPr>
            <a:cxnSpLocks/>
            <a:stCxn id="11" idx="6"/>
            <a:endCxn id="12" idx="4"/>
          </p:cNvCxnSpPr>
          <p:nvPr/>
        </p:nvCxnSpPr>
        <p:spPr>
          <a:xfrm flipV="1">
            <a:off x="6023074" y="2876550"/>
            <a:ext cx="2220952" cy="1171867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35AF22F-841D-6478-1070-CF7D69A8B847}"/>
              </a:ext>
            </a:extLst>
          </p:cNvPr>
          <p:cNvSpPr/>
          <p:nvPr/>
        </p:nvSpPr>
        <p:spPr>
          <a:xfrm>
            <a:off x="4326616" y="2305210"/>
            <a:ext cx="2028079" cy="533504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Conversion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476F5E-89D3-1690-96D4-6DEE8F7D5E40}"/>
              </a:ext>
            </a:extLst>
          </p:cNvPr>
          <p:cNvSpPr/>
          <p:nvPr/>
        </p:nvSpPr>
        <p:spPr>
          <a:xfrm>
            <a:off x="564694" y="99977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978087-E513-93F8-E547-8DD6243F5F80}"/>
              </a:ext>
            </a:extLst>
          </p:cNvPr>
          <p:cNvSpPr/>
          <p:nvPr/>
        </p:nvSpPr>
        <p:spPr>
          <a:xfrm>
            <a:off x="564695" y="3724439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2BD2C0-0FAE-462C-CA65-2AF768079F51}"/>
              </a:ext>
            </a:extLst>
          </p:cNvPr>
          <p:cNvSpPr/>
          <p:nvPr/>
        </p:nvSpPr>
        <p:spPr>
          <a:xfrm>
            <a:off x="3189378" y="226695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F17735-0FA8-14DD-A45F-914246F68A74}"/>
              </a:ext>
            </a:extLst>
          </p:cNvPr>
          <p:cNvSpPr/>
          <p:nvPr/>
        </p:nvSpPr>
        <p:spPr>
          <a:xfrm>
            <a:off x="5352514" y="100358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E67E21-A7EE-B539-E3C6-F14FB1E81A7A}"/>
              </a:ext>
            </a:extLst>
          </p:cNvPr>
          <p:cNvSpPr/>
          <p:nvPr/>
        </p:nvSpPr>
        <p:spPr>
          <a:xfrm>
            <a:off x="5352514" y="3743617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0E75E4-69BF-41F2-B9A8-CE0161691951}"/>
              </a:ext>
            </a:extLst>
          </p:cNvPr>
          <p:cNvSpPr/>
          <p:nvPr/>
        </p:nvSpPr>
        <p:spPr>
          <a:xfrm>
            <a:off x="7908746" y="226695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896610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EF664-054D-C521-7110-216AA64B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7CC5DF-11C0-910C-F49D-B4C571A45E98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Optimal-Path [S2]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C2194DFC-D138-96B3-5D2F-46BBAA210A7B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903748" y="157127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E955C87-78EB-084B-F8B8-9B56150774F1}"/>
              </a:ext>
            </a:extLst>
          </p:cNvPr>
          <p:cNvCxnSpPr>
            <a:cxnSpLocks/>
            <a:stCxn id="4" idx="6"/>
            <a:endCxn id="5" idx="4"/>
          </p:cNvCxnSpPr>
          <p:nvPr/>
        </p:nvCxnSpPr>
        <p:spPr>
          <a:xfrm flipV="1">
            <a:off x="4903748" y="3230720"/>
            <a:ext cx="3333472" cy="1065219"/>
          </a:xfrm>
          <a:prstGeom prst="curvedConnector2">
            <a:avLst/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E3796C8B-17DA-0D70-4F75-5D75B1B254F3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738124" y="252500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D2DE3DD-FE7A-6CDF-A192-748AE1A4A86A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rot="5400000" flipH="1" flipV="1">
            <a:off x="4904988" y="2493283"/>
            <a:ext cx="1161336" cy="1834376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580FDF-9783-A959-E98B-D604D4E487BF}"/>
              </a:ext>
            </a:extLst>
          </p:cNvPr>
          <p:cNvSpPr txBox="1"/>
          <p:nvPr/>
        </p:nvSpPr>
        <p:spPr>
          <a:xfrm>
            <a:off x="361150" y="1137237"/>
            <a:ext cx="3354736" cy="297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[S1]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generation: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exploration: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[S2]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f*(P) = f(G)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early termination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f(P) &lt; f(G) &lt; f*(P):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prune unnecessary expansion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006E5E-511B-489B-4043-12C3C2B705D6}"/>
              </a:ext>
            </a:extLst>
          </p:cNvPr>
          <p:cNvSpPr txBox="1"/>
          <p:nvPr/>
        </p:nvSpPr>
        <p:spPr>
          <a:xfrm rot="271167">
            <a:off x="5562433" y="1784496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C0BCBC-339B-3B64-0F0D-A6969DEB6DFA}"/>
              </a:ext>
            </a:extLst>
          </p:cNvPr>
          <p:cNvSpPr/>
          <p:nvPr/>
        </p:nvSpPr>
        <p:spPr>
          <a:xfrm>
            <a:off x="4233188" y="126647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A41869-DFBE-35C0-E287-5015937BCE30}"/>
              </a:ext>
            </a:extLst>
          </p:cNvPr>
          <p:cNvSpPr/>
          <p:nvPr/>
        </p:nvSpPr>
        <p:spPr>
          <a:xfrm>
            <a:off x="4233188" y="399113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F31277-FDBB-D0A9-8558-C33A49B3C0BE}"/>
              </a:ext>
            </a:extLst>
          </p:cNvPr>
          <p:cNvSpPr/>
          <p:nvPr/>
        </p:nvSpPr>
        <p:spPr>
          <a:xfrm>
            <a:off x="7901940" y="262112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D099C3-9BDA-E9AD-862C-96CB88D7BC00}"/>
              </a:ext>
            </a:extLst>
          </p:cNvPr>
          <p:cNvSpPr/>
          <p:nvPr/>
        </p:nvSpPr>
        <p:spPr>
          <a:xfrm>
            <a:off x="6067564" y="222020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853713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45EB9-D944-B21C-DD10-F6F86201D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B6F81E-D414-B575-74D5-4EE23294D4E5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Improvement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CD7B3D8-8CDC-3A1B-B478-335EC3AEC256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751348" y="138839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B5BA63D0-48A7-73A8-AB41-9E00DFE46E7F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4751348" y="3630996"/>
            <a:ext cx="1150738" cy="48206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316808B-F334-AA63-C4BE-37857E042FD9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585724" y="234212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C9AF488-0AF5-B6C5-0DE4-0E7A3B8829D3}"/>
              </a:ext>
            </a:extLst>
          </p:cNvPr>
          <p:cNvCxnSpPr>
            <a:cxnSpLocks/>
            <a:stCxn id="4" idx="0"/>
            <a:endCxn id="6" idx="3"/>
          </p:cNvCxnSpPr>
          <p:nvPr/>
        </p:nvCxnSpPr>
        <p:spPr>
          <a:xfrm rot="5400000" flipH="1" flipV="1">
            <a:off x="4589411" y="2384306"/>
            <a:ext cx="1250610" cy="159729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53E95F-7E13-F0F9-94CE-69873B96F52F}"/>
              </a:ext>
            </a:extLst>
          </p:cNvPr>
          <p:cNvSpPr txBox="1"/>
          <p:nvPr/>
        </p:nvSpPr>
        <p:spPr>
          <a:xfrm>
            <a:off x="361150" y="1137237"/>
            <a:ext cx="3312757" cy="362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A is adjacent node to P: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d(A,P) = 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d(P,G)-1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[triangle inequality]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[lower bound]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h(A)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f*(A) &gt;= f(A)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f(A) &lt; f(G) &lt; f*(A):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prune unnecessary expansion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96F147-99D5-06DC-A15B-7EA3C599CE74}"/>
              </a:ext>
            </a:extLst>
          </p:cNvPr>
          <p:cNvSpPr txBox="1"/>
          <p:nvPr/>
        </p:nvSpPr>
        <p:spPr>
          <a:xfrm rot="274279">
            <a:off x="6267286" y="1902618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ABFB943-FAB4-FDDD-FEC7-FD6CAC965960}"/>
              </a:ext>
            </a:extLst>
          </p:cNvPr>
          <p:cNvCxnSpPr>
            <a:cxnSpLocks/>
            <a:stCxn id="9" idx="6"/>
            <a:endCxn id="5" idx="4"/>
          </p:cNvCxnSpPr>
          <p:nvPr/>
        </p:nvCxnSpPr>
        <p:spPr>
          <a:xfrm flipV="1">
            <a:off x="6572646" y="3047840"/>
            <a:ext cx="1512174" cy="583156"/>
          </a:xfrm>
          <a:prstGeom prst="curvedConnector2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18371C-4FA0-636E-D401-896251AAC5BF}"/>
              </a:ext>
            </a:extLst>
          </p:cNvPr>
          <p:cNvCxnSpPr>
            <a:cxnSpLocks/>
            <a:stCxn id="9" idx="0"/>
            <a:endCxn id="6" idx="4"/>
          </p:cNvCxnSpPr>
          <p:nvPr/>
        </p:nvCxnSpPr>
        <p:spPr>
          <a:xfrm flipV="1">
            <a:off x="6237366" y="2646923"/>
            <a:ext cx="13078" cy="679273"/>
          </a:xfrm>
          <a:prstGeom prst="straightConnector1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090C3D-3EBB-0370-D336-F1B406769E19}"/>
              </a:ext>
            </a:extLst>
          </p:cNvPr>
          <p:cNvSpPr txBox="1"/>
          <p:nvPr/>
        </p:nvSpPr>
        <p:spPr>
          <a:xfrm>
            <a:off x="6167717" y="2770936"/>
            <a:ext cx="424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DB2578-9B5E-63B5-E8F5-0F806B896CE2}"/>
              </a:ext>
            </a:extLst>
          </p:cNvPr>
          <p:cNvSpPr txBox="1"/>
          <p:nvPr/>
        </p:nvSpPr>
        <p:spPr>
          <a:xfrm rot="21436898">
            <a:off x="6177316" y="3537148"/>
            <a:ext cx="259543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 &lt;= h(A) &lt;= d(A,G)</a:t>
            </a: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d(P,G)-1 is a lower bound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97803B-6506-0F46-9663-419DE826D388}"/>
              </a:ext>
            </a:extLst>
          </p:cNvPr>
          <p:cNvSpPr/>
          <p:nvPr/>
        </p:nvSpPr>
        <p:spPr>
          <a:xfrm>
            <a:off x="4080788" y="108359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3FD47E-9D01-98D6-C0C3-07AFA22D3276}"/>
              </a:ext>
            </a:extLst>
          </p:cNvPr>
          <p:cNvSpPr/>
          <p:nvPr/>
        </p:nvSpPr>
        <p:spPr>
          <a:xfrm>
            <a:off x="4080788" y="380825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BFB481-529B-B407-96E2-85F7CF8B6A69}"/>
              </a:ext>
            </a:extLst>
          </p:cNvPr>
          <p:cNvSpPr/>
          <p:nvPr/>
        </p:nvSpPr>
        <p:spPr>
          <a:xfrm>
            <a:off x="7749540" y="243824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84DA18-665B-948C-D805-B78BB7818B87}"/>
              </a:ext>
            </a:extLst>
          </p:cNvPr>
          <p:cNvSpPr/>
          <p:nvPr/>
        </p:nvSpPr>
        <p:spPr>
          <a:xfrm>
            <a:off x="5915164" y="203732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47458F-E91E-2A55-3C06-347BA2F02B2A}"/>
              </a:ext>
            </a:extLst>
          </p:cNvPr>
          <p:cNvSpPr/>
          <p:nvPr/>
        </p:nvSpPr>
        <p:spPr>
          <a:xfrm>
            <a:off x="5902086" y="3326196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064931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C08E7-A2BF-C9F2-EC4C-AF80570BF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CCCEBE9-0716-3079-392B-243031AB8090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152718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240D7-A37E-11F1-0888-6F758EDE8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9F67A2-C405-E855-F682-090330E5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39" y="116109"/>
            <a:ext cx="5430731" cy="48498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FC26C3-264A-5524-B9E2-17FD7594B71A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Positive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A08171D2-7E13-F332-39FE-B6413291A5E9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6145B-2D1C-BEED-1AA7-52AB0880E371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3276840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3478-73AC-16D1-744D-B836A54B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799FD-DB4D-640D-4CA0-09DBF044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271" y="139330"/>
            <a:ext cx="5433509" cy="487906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553A38-12F1-77C2-F28E-B931A1697269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Negative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01DF1173-6108-2BB5-8420-AFE69700D67F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F9A15-4E64-2ACB-8CE5-439C11498AAA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4070017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D878D-473F-B64D-827D-8F5663B6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590C84B-427E-6A92-C467-C6042E98802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66761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12084-D3C9-D977-3170-1ED95EE8E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1075B79-357D-7CA8-6FC1-F3C74AB32C79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B2AAC50-CFF1-DE72-96B1-034B9F483E02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five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360E6-50D4-1150-5F19-4D062C9B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48BEC6-6E46-CABF-4E32-94620B354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367DDE-62E4-80E7-BE22-149BF1C2F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E84F3-B9F6-F24B-2F41-D10DC8741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E02EE5-D9DF-4A94-AF88-AC49F4FAE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CBF137-3D0D-913E-B190-D895D5257F3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DA987B-E9D7-61A7-C784-10EC9767C590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E41170-4860-7A78-7B53-E08D492424FC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38D430-E7C7-A38C-2542-BC9AB6CEDA95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A630D2-FE01-1126-DAC7-991940DC520C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16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Uninformed Search: k-UCS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Breadth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without a heuristic guideline.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 in cases: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(1) there is no heuristics.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(2) the heuristics is expensive.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(3) many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 in cases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 a relatively small number of goals and good heuristics. 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AE9D4976-867F-ADDD-C742-A920E9FC18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998960"/>
              </p:ext>
            </p:extLst>
          </p:nvPr>
        </p:nvGraphicFramePr>
        <p:xfrm>
          <a:off x="4988999" y="1313991"/>
          <a:ext cx="1773675" cy="1937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7871" progId="Excel.Sheet.12">
                  <p:embed/>
                </p:oleObj>
              </mc:Choice>
              <mc:Fallback>
                <p:oleObj name="Worksheet" r:id="rId6" imgW="1325952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88999" y="1313991"/>
                        <a:ext cx="1773675" cy="1937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2D31E17F-3400-B132-7143-8C48E83D78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705413"/>
              </p:ext>
            </p:extLst>
          </p:nvPr>
        </p:nvGraphicFramePr>
        <p:xfrm>
          <a:off x="6831591" y="2628149"/>
          <a:ext cx="1829254" cy="193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7871" progId="Excel.Sheet.12">
                  <p:embed/>
                </p:oleObj>
              </mc:Choice>
              <mc:Fallback>
                <p:oleObj name="Worksheet" r:id="rId8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31591" y="2628149"/>
                        <a:ext cx="1829254" cy="1930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527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BA424-289E-809A-BFE9-98ECA9645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379E998-FECD-3F53-B2CC-49C281CCC608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8245B44-23E8-A76D-ECCB-1C0CE7F8BF1E}"/>
              </a:ext>
            </a:extLst>
          </p:cNvPr>
          <p:cNvSpPr/>
          <p:nvPr/>
        </p:nvSpPr>
        <p:spPr>
          <a:xfrm>
            <a:off x="0" y="890982"/>
            <a:ext cx="4745812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1250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(2, 4, 6, 8, 10).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590878-1755-E707-2E50-E711875B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0A4809-E6E7-4D03-75DF-3F3B17694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2D6EF1-025D-E4C5-DC7A-3A26B9C55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58B5ED-0E0C-529E-7DCC-2C6CB52E0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D24D6E-31FF-7613-5898-EA2269A5A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83B923-1E0E-E2A4-CFD8-D29987D867F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A06BB6-0628-19A5-DF7D-FDC1E3BDEF8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347F98-8F60-3B42-8796-6142333DBD3A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0DE81-6BFE-CF8E-E9D4-6E1F18AF6F34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8F6745-D7FE-AFE7-AAA6-8C271CC5F43B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04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4217-2296-84D7-6003-200ABFE8A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8A5D9D1-0780-68EE-DBD3-25A87E5AD0F3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 Results</a:t>
            </a:r>
          </a:p>
        </p:txBody>
      </p:sp>
    </p:spTree>
    <p:extLst>
      <p:ext uri="{BB962C8B-B14F-4D97-AF65-F5344CB8AC3E}">
        <p14:creationId xmlns:p14="http://schemas.microsoft.com/office/powerpoint/2010/main" val="3416721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08AC7-B980-45C0-FB0A-9165F628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77D301F-BFF3-236C-0E15-72E4CF8A3857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Comparison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E70D15B-7433-9CA8-FCCD-3C7E9347916C}"/>
              </a:ext>
            </a:extLst>
          </p:cNvPr>
          <p:cNvSpPr/>
          <p:nvPr/>
        </p:nvSpPr>
        <p:spPr>
          <a:xfrm>
            <a:off x="635161" y="1249641"/>
            <a:ext cx="351011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Reduced explored nodes in 77% of cases.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Added 7% more improved cases.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change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 appears to be the most effective depth for deepening.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9AE5A-F67D-9879-B596-5634C4F8D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76" y="1207005"/>
            <a:ext cx="3672847" cy="272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04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B37C3-5EE2-B535-DBA9-40A8E0A4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0A7C51-B10D-49C7-14A7-AD8A12BA51F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Exploration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AC7A162-4AF1-3AB9-22E6-8CB25EB68AC3}"/>
              </a:ext>
            </a:extLst>
          </p:cNvPr>
          <p:cNvSpPr/>
          <p:nvPr/>
        </p:nvSpPr>
        <p:spPr>
          <a:xfrm>
            <a:off x="462361" y="1514757"/>
            <a:ext cx="3694470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Minor reduction in explored nodes (1%).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Significant reduction (14%).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further gain.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 appears to be the most effective depth for deepening.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148D5-4D31-4F23-71CF-EAC2D916F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831" y="1263369"/>
            <a:ext cx="4300737" cy="28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90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6CC4A-38C8-EA43-FBA9-C56732122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11F46DA-C573-843A-D352-15F7F666515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83AC602-8055-9D6E-3D83-4D953B0B9C18}"/>
              </a:ext>
            </a:extLst>
          </p:cNvPr>
          <p:cNvSpPr/>
          <p:nvPr/>
        </p:nvSpPr>
        <p:spPr>
          <a:xfrm>
            <a:off x="607141" y="1449183"/>
            <a:ext cx="410963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Strong correlation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explored nodes and time complexity.	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exploration is significantly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time-consuming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than heuristic lower bounds.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now on, explored nodes will be our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primary performance metric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C5FE93-6496-F503-6A32-2FFA41F9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41076" y="985440"/>
            <a:ext cx="2799543" cy="17858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E78266-D817-C66D-23C5-1A7B0AC93D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94870" y="3015547"/>
            <a:ext cx="2491954" cy="17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69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76F7D-F2FA-B036-DBDC-77E3C814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8F05F6C-A85D-494B-A5AB-5583CF65046B}"/>
              </a:ext>
            </a:extLst>
          </p:cNvPr>
          <p:cNvSpPr/>
          <p:nvPr/>
        </p:nvSpPr>
        <p:spPr>
          <a:xfrm>
            <a:off x="-1" y="10956"/>
            <a:ext cx="9144001" cy="1083444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Changed Nodes by Depth</a:t>
            </a:r>
            <a:b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(related to all graph nodes)</a:t>
            </a:r>
            <a:endParaRPr lang="en-US" sz="2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B42F9-A57A-ECDA-2D51-A03EABC1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031" y="1509513"/>
            <a:ext cx="4300737" cy="283007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2F30E94-675F-6580-90DF-DC34187D4390}"/>
              </a:ext>
            </a:extLst>
          </p:cNvPr>
          <p:cNvSpPr/>
          <p:nvPr/>
        </p:nvSpPr>
        <p:spPr>
          <a:xfrm>
            <a:off x="302400" y="1105052"/>
            <a:ext cx="3717631" cy="36456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Minimal changed nodes (&lt;1%).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optimal path is short relative to the graph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and each optimal node affects at most 2 others.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Noticeable changed nodes (9%). Nodes updated in depth[1]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can each influence ~3 more nodes.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Gradual decline (6%, 5%, 4%). Further depths only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narrow the gap between h and h*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13315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827F4-8C1F-EB59-6028-9A70CB5AC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84063F9-740B-C973-6C39-98BEFAD95FBD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Detailed Statistics for Depth 2</a:t>
            </a:r>
          </a:p>
        </p:txBody>
      </p:sp>
    </p:spTree>
    <p:extLst>
      <p:ext uri="{BB962C8B-B14F-4D97-AF65-F5344CB8AC3E}">
        <p14:creationId xmlns:p14="http://schemas.microsoft.com/office/powerpoint/2010/main" val="2419416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EAF8-DCAC-CE9D-68AB-A16AB1BFC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3ACBF8C-8C7F-0B8D-8F54-AEDC244814CD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Graph Size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7AC35C-B17A-BD28-450B-659E5FBC73D7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graphs used in the experiments (71%) have between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200k and 400k reachable nodes.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correlation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was observed between graph size and algorithm efficiency.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04812-2B16-3A14-408B-B40D0A6D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5342" y="954323"/>
            <a:ext cx="5226257" cy="1868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EBFB35-A3D6-BDB6-1E47-1C2B1B5A50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15342" y="3029831"/>
            <a:ext cx="5226257" cy="186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3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9453B-24DB-1C8F-555A-AE3E535D8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3EC3EA-5EE9-E59D-9AC8-A37719C4C147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Obstacle-Density of Graphs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72548C-07DF-FAEE-D914-522FE7C4206B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graphs used in the experiments (72%) have a relatively low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obstacle density (10% - 30%).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best performance was achieved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highly dense grids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(&gt;30% reduction at densities &gt;80%).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12390-1425-976C-7E03-96D8C0E84D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5341" y="1046388"/>
            <a:ext cx="5226259" cy="1684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BB0A0-9933-5922-F431-4F5D273C48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15341" y="3121896"/>
            <a:ext cx="5226258" cy="168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40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232A4-3877-CFAE-9D6A-828377709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F8A52D6-CB0A-0050-6BF2-96E9CC2F4431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Start-Goal Distance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F55118-403E-0978-05EB-522DFD2860FD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most experiments (58%), the start–goal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 was below 30% of the grid shape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(width + height).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he-IL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correlation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was observed between start-goal distance and algorithm efficiency.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C87A6-A723-7E9A-1C49-A7EA530A33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58625" y="1152840"/>
            <a:ext cx="4882976" cy="1572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2E5B5C-AA22-22AD-7913-96CCF46F9B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58624" y="2858891"/>
            <a:ext cx="4882976" cy="157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9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Iterative Search: kxA*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397681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ordinary A* searches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(each search for each goal).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a small number of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searches are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independent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information is shared between them).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81C553-FD83-94C7-CD14-87B28603D2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4260"/>
              </p:ext>
            </p:extLst>
          </p:nvPr>
        </p:nvGraphicFramePr>
        <p:xfrm>
          <a:off x="4830299" y="1324085"/>
          <a:ext cx="1773350" cy="192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0180" progId="Excel.Sheet.12">
                  <p:embed/>
                </p:oleObj>
              </mc:Choice>
              <mc:Fallback>
                <p:oleObj name="Worksheet" r:id="rId6" imgW="1325952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30299" y="1324085"/>
                        <a:ext cx="1773350" cy="192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327A9F1-F1EB-A74D-6429-44852C84D1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008712"/>
              </p:ext>
            </p:extLst>
          </p:nvPr>
        </p:nvGraphicFramePr>
        <p:xfrm>
          <a:off x="6746977" y="2719329"/>
          <a:ext cx="1866091" cy="195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0180" progId="Excel.Sheet.12">
                  <p:embed/>
                </p:oleObj>
              </mc:Choice>
              <mc:Fallback>
                <p:oleObj name="Worksheet" r:id="rId8" imgW="1371648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6977" y="2719329"/>
                        <a:ext cx="1866091" cy="195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8480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699CB-8C1A-AC9D-43A1-2F14128AB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DEE20BF-6ACD-4771-438C-1B3FD1363087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Heuristic-Quality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BF0B27-378C-2F92-CAB4-3C1929570F57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experiments used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high-quality heuristics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(64% had heuristic quality ≥ 80).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he-IL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Peak performance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occurred at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mid-range quality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(40-50% reduction at heuristic quality 50-80%).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8F707-8371-07B6-0F32-C85B7FBFE9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58625" y="1223322"/>
            <a:ext cx="4882976" cy="1431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45C76E-8B3E-5039-0424-E5253673E9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58624" y="2929373"/>
            <a:ext cx="4882976" cy="143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95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7C31-6E39-E81E-F503-CC808E9FD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C5AC7B7-3E23-3C56-C9D3-98198A69F159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Number of Goals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7D2BAA5-7CDA-74F5-F8A1-BCDF755F4557}"/>
              </a:ext>
            </a:extLst>
          </p:cNvPr>
          <p:cNvSpPr/>
          <p:nvPr/>
        </p:nvSpPr>
        <p:spPr>
          <a:xfrm>
            <a:off x="441927" y="868712"/>
            <a:ext cx="403920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Going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2 to 4 goals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yields a significant improvement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(14% → 21% reduction in exploration).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he-IL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4 to 10 goals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the benefit plateaus (stabilizing around 20-21%).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C45C32-1EDE-387C-E1DD-326A48819B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62872" y="1282440"/>
            <a:ext cx="3452469" cy="220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28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8A465-012D-9F44-A591-657DF116D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DA1A7BD-4886-66E2-5FAD-C1091197EBAD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Conclusions:</a:t>
            </a:r>
          </a:p>
        </p:txBody>
      </p:sp>
    </p:spTree>
    <p:extLst>
      <p:ext uri="{BB962C8B-B14F-4D97-AF65-F5344CB8AC3E}">
        <p14:creationId xmlns:p14="http://schemas.microsoft.com/office/powerpoint/2010/main" val="4246687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D1609-304F-2297-EA21-FB0AC8EA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B97DB26-11C1-300D-ED0F-B9AED88181B0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experiments show: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FF9F0D-71E9-3024-7340-34D251141B93}"/>
              </a:ext>
            </a:extLst>
          </p:cNvPr>
          <p:cNvSpPr/>
          <p:nvPr/>
        </p:nvSpPr>
        <p:spPr>
          <a:xfrm>
            <a:off x="477328" y="1037004"/>
            <a:ext cx="8022616" cy="3549396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Improving backward search by lower bounding adjacent nodes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is more effective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than without bounding.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 is the optimal deepening depth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improving 84% of cases with an average exploration reduction of 14%.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exploration is significantly more time-consuming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than heuristic lower bounds; therefore, the main performance metric was the number of explored nodes.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best performance was achieved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highly dense grids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(&gt;80% obstacles),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mid-range heuristic quality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(50-80% quality) and on cases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4 or more goals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gain beyond 4).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strong correlation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was found between algorithm efficiency and either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graph size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start–goal distance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2766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CC2F1-5D0F-663C-A565-ABD17E819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EEEF98A-DF43-0C7A-C2C0-87E2625B607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595898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Aggregative Search: kA*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64096" y="800676"/>
            <a:ext cx="4579129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Unified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simultaneous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 for all goals by using an aggregative heuristic.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 each generated node, an aggregative heuristic is calculated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two steps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build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k-size vector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heuristics from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     the node to each active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select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minimum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value of the vector.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scattered goals.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4D9C3-D56C-6C7E-E4B5-171C1321A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220" y="1259673"/>
            <a:ext cx="1762979" cy="192416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1EE1646-6934-F28D-4B7A-751B503432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964405"/>
              </p:ext>
            </p:extLst>
          </p:nvPr>
        </p:nvGraphicFramePr>
        <p:xfrm>
          <a:off x="6822424" y="2578652"/>
          <a:ext cx="1821372" cy="1922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371648" imgH="1447871" progId="Excel.Sheet.12">
                  <p:embed/>
                </p:oleObj>
              </mc:Choice>
              <mc:Fallback>
                <p:oleObj name="Worksheet" r:id="rId7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2424" y="2578652"/>
                        <a:ext cx="1821372" cy="1922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50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4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Solutions - Decision Matrix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358673" y="1123101"/>
            <a:ext cx="4243852" cy="255824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Suitable OMSPP algorithm depends on: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Quantity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Distribution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kA* is preferable for OMSPP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clustered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OMSPP with clustered goals are more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common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human applications.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00D50FC-EFAC-578D-5F44-FCE9943479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700914"/>
              </p:ext>
            </p:extLst>
          </p:nvPr>
        </p:nvGraphicFramePr>
        <p:xfrm>
          <a:off x="5150598" y="1359885"/>
          <a:ext cx="3513721" cy="1741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2567808" imgH="1272512" progId="Excel.Sheet.12">
                  <p:embed/>
                </p:oleObj>
              </mc:Choice>
              <mc:Fallback>
                <p:oleObj name="Worksheet" r:id="rId7" imgW="2567808" imgH="12725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50598" y="1359885"/>
                        <a:ext cx="3513721" cy="1741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087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83751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New Solutions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848151"/>
              </p:ext>
            </p:extLst>
          </p:nvPr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98548" y="1000701"/>
            <a:ext cx="5787689" cy="233162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Three new efficient algorithms for OMSPP: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(FBS-kA*).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New algorithms are classified as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share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 in their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direction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273E8F-FA73-D75F-75CE-83257E30936A}"/>
              </a:ext>
            </a:extLst>
          </p:cNvPr>
          <p:cNvSpPr/>
          <p:nvPr/>
        </p:nvSpPr>
        <p:spPr>
          <a:xfrm>
            <a:off x="5976570" y="1253894"/>
            <a:ext cx="919131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9984DD-E357-1854-F038-67C2277A5648}"/>
              </a:ext>
            </a:extLst>
          </p:cNvPr>
          <p:cNvSpPr/>
          <p:nvPr/>
        </p:nvSpPr>
        <p:spPr>
          <a:xfrm>
            <a:off x="7728616" y="984606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B1A4CB-4A69-42CB-C441-C971595D64F0}"/>
              </a:ext>
            </a:extLst>
          </p:cNvPr>
          <p:cNvSpPr/>
          <p:nvPr/>
        </p:nvSpPr>
        <p:spPr>
          <a:xfrm>
            <a:off x="7741022" y="1498228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BD93AAD3-DA3D-47CD-DA5B-00ED2BD03620}"/>
              </a:ext>
            </a:extLst>
          </p:cNvPr>
          <p:cNvCxnSpPr>
            <a:stCxn id="3" idx="6"/>
            <a:endCxn id="9" idx="2"/>
          </p:cNvCxnSpPr>
          <p:nvPr/>
        </p:nvCxnSpPr>
        <p:spPr>
          <a:xfrm flipV="1">
            <a:off x="6895701" y="1217600"/>
            <a:ext cx="832915" cy="269288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95C5DD90-B134-7D9F-87B9-3411039CC2A4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6895701" y="1486888"/>
            <a:ext cx="845321" cy="244334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BB6A10B-F956-E3FA-3DC9-3D7090A5FC76}"/>
              </a:ext>
            </a:extLst>
          </p:cNvPr>
          <p:cNvSpPr/>
          <p:nvPr/>
        </p:nvSpPr>
        <p:spPr>
          <a:xfrm>
            <a:off x="6001722" y="2622008"/>
            <a:ext cx="919131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B20AD91-CF74-CA88-B1AD-331A4D9D1EEE}"/>
              </a:ext>
            </a:extLst>
          </p:cNvPr>
          <p:cNvSpPr/>
          <p:nvPr/>
        </p:nvSpPr>
        <p:spPr>
          <a:xfrm>
            <a:off x="7753768" y="2352720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15429C-E4FA-1DC6-2A2A-6558554A7301}"/>
              </a:ext>
            </a:extLst>
          </p:cNvPr>
          <p:cNvSpPr/>
          <p:nvPr/>
        </p:nvSpPr>
        <p:spPr>
          <a:xfrm>
            <a:off x="7766174" y="2866342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59A92C3E-DE8E-1E1E-2C71-888556B3E7A6}"/>
              </a:ext>
            </a:extLst>
          </p:cNvPr>
          <p:cNvCxnSpPr>
            <a:cxnSpLocks/>
            <a:stCxn id="44" idx="2"/>
            <a:endCxn id="42" idx="6"/>
          </p:cNvCxnSpPr>
          <p:nvPr/>
        </p:nvCxnSpPr>
        <p:spPr>
          <a:xfrm rot="10800000" flipV="1">
            <a:off x="6920854" y="2585714"/>
            <a:ext cx="832915" cy="269288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826FCF99-EDFC-76D2-C433-985A81978520}"/>
              </a:ext>
            </a:extLst>
          </p:cNvPr>
          <p:cNvCxnSpPr>
            <a:cxnSpLocks/>
            <a:stCxn id="58" idx="2"/>
            <a:endCxn id="56" idx="6"/>
          </p:cNvCxnSpPr>
          <p:nvPr/>
        </p:nvCxnSpPr>
        <p:spPr>
          <a:xfrm rot="10800000">
            <a:off x="6928430" y="4294943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BBF6937-E39C-B733-69EB-63D2A2447420}"/>
              </a:ext>
            </a:extLst>
          </p:cNvPr>
          <p:cNvSpPr/>
          <p:nvPr/>
        </p:nvSpPr>
        <p:spPr>
          <a:xfrm>
            <a:off x="6009298" y="4061949"/>
            <a:ext cx="919131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D4B5726-6147-D36F-36B4-B330C217945A}"/>
              </a:ext>
            </a:extLst>
          </p:cNvPr>
          <p:cNvSpPr/>
          <p:nvPr/>
        </p:nvSpPr>
        <p:spPr>
          <a:xfrm>
            <a:off x="7761344" y="3792661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29D125-6311-D173-7975-027E823CA26A}"/>
              </a:ext>
            </a:extLst>
          </p:cNvPr>
          <p:cNvSpPr/>
          <p:nvPr/>
        </p:nvSpPr>
        <p:spPr>
          <a:xfrm>
            <a:off x="7773750" y="4306283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56CFA2F1-E204-6CBB-734C-9C2EA80F11D5}"/>
              </a:ext>
            </a:extLst>
          </p:cNvPr>
          <p:cNvCxnSpPr>
            <a:stCxn id="56" idx="6"/>
            <a:endCxn id="57" idx="2"/>
          </p:cNvCxnSpPr>
          <p:nvPr/>
        </p:nvCxnSpPr>
        <p:spPr>
          <a:xfrm flipV="1">
            <a:off x="6928429" y="4025655"/>
            <a:ext cx="832915" cy="269288"/>
          </a:xfrm>
          <a:prstGeom prst="curvedConnector3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9EFBA1EC-41C8-BBC8-1D87-5992D29AC3F7}"/>
              </a:ext>
            </a:extLst>
          </p:cNvPr>
          <p:cNvCxnSpPr>
            <a:cxnSpLocks/>
            <a:stCxn id="45" idx="2"/>
            <a:endCxn id="42" idx="6"/>
          </p:cNvCxnSpPr>
          <p:nvPr/>
        </p:nvCxnSpPr>
        <p:spPr>
          <a:xfrm rot="10800000">
            <a:off x="6920854" y="2855002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47B83896-D4AD-4D1C-4B59-6248367C4895}"/>
              </a:ext>
            </a:extLst>
          </p:cNvPr>
          <p:cNvSpPr/>
          <p:nvPr/>
        </p:nvSpPr>
        <p:spPr>
          <a:xfrm>
            <a:off x="6312315" y="890833"/>
            <a:ext cx="832915" cy="43115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7E00632E-4932-3E54-221C-1C1A9428586A}"/>
              </a:ext>
            </a:extLst>
          </p:cNvPr>
          <p:cNvSpPr/>
          <p:nvPr/>
        </p:nvSpPr>
        <p:spPr>
          <a:xfrm>
            <a:off x="6204387" y="2217203"/>
            <a:ext cx="918602" cy="411369"/>
          </a:xfrm>
          <a:prstGeom prst="leftArrow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455B8822-5288-C8A0-82C2-26858B49F2FD}"/>
              </a:ext>
            </a:extLst>
          </p:cNvPr>
          <p:cNvSpPr/>
          <p:nvPr/>
        </p:nvSpPr>
        <p:spPr>
          <a:xfrm>
            <a:off x="6342235" y="3440926"/>
            <a:ext cx="832915" cy="43115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2FEC45A5-9C3A-7238-332F-CF17EB9BE1C0}"/>
              </a:ext>
            </a:extLst>
          </p:cNvPr>
          <p:cNvSpPr/>
          <p:nvPr/>
        </p:nvSpPr>
        <p:spPr>
          <a:xfrm>
            <a:off x="6133586" y="3655279"/>
            <a:ext cx="918602" cy="41136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11656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5955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4F4C8E-35E8-D4FE-024A-6F65E633A7E0}"/>
              </a:ext>
            </a:extLst>
          </p:cNvPr>
          <p:cNvSpPr/>
          <p:nvPr/>
        </p:nvSpPr>
        <p:spPr>
          <a:xfrm>
            <a:off x="3454258" y="1786729"/>
            <a:ext cx="2127840" cy="15748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411B6B-6332-6559-BD9F-3C63B53351ED}"/>
              </a:ext>
            </a:extLst>
          </p:cNvPr>
          <p:cNvSpPr/>
          <p:nvPr/>
        </p:nvSpPr>
        <p:spPr>
          <a:xfrm>
            <a:off x="3738567" y="1499538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17CB39-C3D5-ED35-6455-3FB23B541184}"/>
              </a:ext>
            </a:extLst>
          </p:cNvPr>
          <p:cNvSpPr/>
          <p:nvPr/>
        </p:nvSpPr>
        <p:spPr>
          <a:xfrm>
            <a:off x="4025729" y="2041951"/>
            <a:ext cx="1058440" cy="33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Iterability</a:t>
            </a:r>
            <a:endParaRPr lang="he-IL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4EC75B2-4B3F-0F56-5B72-96CFE8CC5C62}"/>
              </a:ext>
            </a:extLst>
          </p:cNvPr>
          <p:cNvSpPr/>
          <p:nvPr/>
        </p:nvSpPr>
        <p:spPr>
          <a:xfrm>
            <a:off x="3893926" y="2497920"/>
            <a:ext cx="1362355" cy="7249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Independent Data Structures</a:t>
            </a:r>
            <a:endParaRPr lang="he-IL" sz="12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2DE577-5BC5-CDCE-7C6B-197CF8C6F7CA}"/>
              </a:ext>
            </a:extLst>
          </p:cNvPr>
          <p:cNvSpPr/>
          <p:nvPr/>
        </p:nvSpPr>
        <p:spPr>
          <a:xfrm>
            <a:off x="6786610" y="1792132"/>
            <a:ext cx="2127840" cy="14931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0FD9E2E-E6E7-1789-C383-5DB8B481B960}"/>
              </a:ext>
            </a:extLst>
          </p:cNvPr>
          <p:cNvSpPr/>
          <p:nvPr/>
        </p:nvSpPr>
        <p:spPr>
          <a:xfrm>
            <a:off x="7070919" y="1504941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kA*</a:t>
            </a:r>
            <a:endParaRPr lang="he-IL" b="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12C1BDC-B7EE-0B4D-6386-EF6B2D6DC835}"/>
              </a:ext>
            </a:extLst>
          </p:cNvPr>
          <p:cNvSpPr/>
          <p:nvPr/>
        </p:nvSpPr>
        <p:spPr>
          <a:xfrm>
            <a:off x="7329337" y="1988098"/>
            <a:ext cx="1167720" cy="4448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Shared Data Structures</a:t>
            </a:r>
            <a:endParaRPr lang="he-IL" sz="12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D85BA3-F841-802D-6333-C771E433C2AB}"/>
              </a:ext>
            </a:extLst>
          </p:cNvPr>
          <p:cNvSpPr/>
          <p:nvPr/>
        </p:nvSpPr>
        <p:spPr>
          <a:xfrm>
            <a:off x="7232019" y="2602102"/>
            <a:ext cx="1362355" cy="4840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Aggregative Heuristics</a:t>
            </a:r>
            <a:endParaRPr lang="he-IL" sz="12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54F6A40-22DF-4778-E108-BF817203ABDD}"/>
              </a:ext>
            </a:extLst>
          </p:cNvPr>
          <p:cNvSpPr/>
          <p:nvPr/>
        </p:nvSpPr>
        <p:spPr>
          <a:xfrm>
            <a:off x="5379161" y="3997544"/>
            <a:ext cx="1640594" cy="38398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FS-kA*</a:t>
            </a:r>
            <a:endParaRPr lang="he-IL" b="1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5D280CB-BFB5-32E2-0411-452F327B512E}"/>
              </a:ext>
            </a:extLst>
          </p:cNvPr>
          <p:cNvCxnSpPr>
            <a:cxnSpLocks/>
            <a:stCxn id="13" idx="3"/>
            <a:endCxn id="37" idx="0"/>
          </p:cNvCxnSpPr>
          <p:nvPr/>
        </p:nvCxnSpPr>
        <p:spPr>
          <a:xfrm>
            <a:off x="5084169" y="2211627"/>
            <a:ext cx="1115289" cy="1785917"/>
          </a:xfrm>
          <a:prstGeom prst="bentConnector2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95105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F529A9F-E4C1-8F45-32E2-15773EACA5BB}"/>
              </a:ext>
            </a:extLst>
          </p:cNvPr>
          <p:cNvCxnSpPr>
            <a:cxnSpLocks/>
            <a:stCxn id="30" idx="1"/>
            <a:endCxn id="37" idx="0"/>
          </p:cNvCxnSpPr>
          <p:nvPr/>
        </p:nvCxnSpPr>
        <p:spPr>
          <a:xfrm rot="10800000" flipV="1">
            <a:off x="6199459" y="2210540"/>
            <a:ext cx="1129879" cy="1787003"/>
          </a:xfrm>
          <a:prstGeom prst="bentConnector2">
            <a:avLst/>
          </a:prstGeom>
          <a:ln w="63500"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52537" y="1388421"/>
            <a:ext cx="3504264" cy="33282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is actually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hybrid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 and kA* algorithms.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iterability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kxA* with the shared data structures of 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kxA* and kA* in: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expanded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heuristic calculations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8988898"/>
      </p:ext>
    </p:extLst>
  </p:cSld>
  <p:clrMapOvr>
    <a:masterClrMapping/>
  </p:clrMapOvr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13327</TotalTime>
  <Words>2644</Words>
  <Application>Microsoft Office PowerPoint</Application>
  <PresentationFormat>On-screen Show (16:9)</PresentationFormat>
  <Paragraphs>341</Paragraphs>
  <Slides>54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Walter Turncoat</vt:lpstr>
      <vt:lpstr>Tahoma</vt:lpstr>
      <vt:lpstr>Nunito</vt:lpstr>
      <vt:lpstr>Arial</vt:lpstr>
      <vt:lpstr>Cambria Math</vt:lpstr>
      <vt:lpstr>Wingdings</vt:lpstr>
      <vt:lpstr>Aharoni</vt:lpstr>
      <vt:lpstr>Osric template</vt:lpstr>
      <vt:lpstr>Bitmap Image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Fimka</dc:creator>
  <cp:lastModifiedBy>eyal.berkovich@outlook.co.il</cp:lastModifiedBy>
  <cp:revision>118</cp:revision>
  <cp:lastPrinted>2025-04-28T07:00:14Z</cp:lastPrinted>
  <dcterms:modified xsi:type="dcterms:W3CDTF">2025-04-30T15:22:48Z</dcterms:modified>
</cp:coreProperties>
</file>